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0"/>
  </p:notesMasterIdLst>
  <p:sldIdLst>
    <p:sldId id="256" r:id="rId2"/>
    <p:sldId id="258" r:id="rId3"/>
    <p:sldId id="259" r:id="rId4"/>
    <p:sldId id="313" r:id="rId5"/>
    <p:sldId id="325" r:id="rId6"/>
    <p:sldId id="326" r:id="rId7"/>
    <p:sldId id="338" r:id="rId8"/>
    <p:sldId id="342" r:id="rId9"/>
    <p:sldId id="340" r:id="rId10"/>
    <p:sldId id="314" r:id="rId11"/>
    <p:sldId id="316" r:id="rId12"/>
    <p:sldId id="341" r:id="rId13"/>
    <p:sldId id="343" r:id="rId14"/>
    <p:sldId id="344" r:id="rId15"/>
    <p:sldId id="345" r:id="rId16"/>
    <p:sldId id="346" r:id="rId17"/>
    <p:sldId id="339" r:id="rId18"/>
    <p:sldId id="324" r:id="rId19"/>
    <p:sldId id="337" r:id="rId20"/>
    <p:sldId id="331" r:id="rId21"/>
    <p:sldId id="332" r:id="rId22"/>
    <p:sldId id="333" r:id="rId23"/>
    <p:sldId id="336" r:id="rId24"/>
    <p:sldId id="334" r:id="rId25"/>
    <p:sldId id="322" r:id="rId26"/>
    <p:sldId id="335" r:id="rId27"/>
    <p:sldId id="323" r:id="rId28"/>
    <p:sldId id="315" r:id="rId29"/>
  </p:sldIdLst>
  <p:sldSz cx="9144000" cy="5143500" type="screen16x9"/>
  <p:notesSz cx="6858000" cy="9144000"/>
  <p:embeddedFontLst>
    <p:embeddedFont>
      <p:font typeface="Anaheim" panose="020B0604020202020204" charset="0"/>
      <p:regular r:id="rId31"/>
    </p:embeddedFont>
    <p:embeddedFont>
      <p:font typeface="Azeret Mono" panose="020B0604020202020204" charset="0"/>
      <p:regular r:id="rId32"/>
      <p:bold r:id="rId33"/>
      <p:italic r:id="rId34"/>
      <p:boldItalic r:id="rId35"/>
    </p:embeddedFont>
    <p:embeddedFont>
      <p:font typeface="Azeret Mono ExtraBold" panose="020B0604020202020204" charset="0"/>
      <p:bold r:id="rId36"/>
      <p:italic r:id="rId37"/>
      <p:boldItalic r:id="rId38"/>
    </p:embeddedFont>
    <p:embeddedFont>
      <p:font typeface="Bebas Neue" panose="020B0606020202050201" pitchFamily="34" charset="0"/>
      <p:regular r:id="rId39"/>
    </p:embeddedFont>
    <p:embeddedFont>
      <p:font typeface="Jost"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59883F-7BEF-44D3-A329-60BE2E55B340}">
  <a:tblStyle styleId="{1659883F-7BEF-44D3-A329-60BE2E55B3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7ED8BD-D81B-40A9-8AD2-8092D91DE3C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700" autoAdjust="0"/>
  </p:normalViewPr>
  <p:slideViewPr>
    <p:cSldViewPr snapToGrid="0">
      <p:cViewPr varScale="1">
        <p:scale>
          <a:sx n="185" d="100"/>
          <a:sy n="185" d="100"/>
        </p:scale>
        <p:origin x="1100" y="1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AFF583-E163-412B-903C-6B571196009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AU"/>
        </a:p>
      </dgm:t>
    </dgm:pt>
    <dgm:pt modelId="{11388882-83D4-4FD2-8A61-54FE29041AFE}">
      <dgm:prSet phldrT="[Text]"/>
      <dgm:spPr/>
      <dgm:t>
        <a:bodyPr/>
        <a:lstStyle/>
        <a:p>
          <a:r>
            <a:rPr lang="en-GB" dirty="0">
              <a:latin typeface="Jost" panose="020B0604020202020204" charset="0"/>
              <a:ea typeface="Jost" panose="020B0604020202020204" charset="0"/>
            </a:rPr>
            <a:t>Searching online for relevant data</a:t>
          </a:r>
          <a:endParaRPr lang="en-AU" dirty="0"/>
        </a:p>
      </dgm:t>
    </dgm:pt>
    <dgm:pt modelId="{A31FBF33-5988-4740-B7EE-DEBDADCF0B78}" type="parTrans" cxnId="{3CB05AEF-F463-43AC-90AD-54F3714136A3}">
      <dgm:prSet/>
      <dgm:spPr/>
      <dgm:t>
        <a:bodyPr/>
        <a:lstStyle/>
        <a:p>
          <a:endParaRPr lang="en-AU"/>
        </a:p>
      </dgm:t>
    </dgm:pt>
    <dgm:pt modelId="{0D34C35E-D1B8-4378-815B-6949A337BE0C}" type="sibTrans" cxnId="{3CB05AEF-F463-43AC-90AD-54F3714136A3}">
      <dgm:prSet/>
      <dgm:spPr/>
      <dgm:t>
        <a:bodyPr/>
        <a:lstStyle/>
        <a:p>
          <a:endParaRPr lang="en-AU"/>
        </a:p>
      </dgm:t>
    </dgm:pt>
    <dgm:pt modelId="{A5151C6C-69BE-4817-B2C1-16DEE29FFF1C}">
      <dgm:prSet phldrT="[Text]"/>
      <dgm:spPr/>
      <dgm:t>
        <a:bodyPr/>
        <a:lstStyle/>
        <a:p>
          <a:pPr>
            <a:buFont typeface="Arial" panose="020B0604020202020204" pitchFamily="34" charset="0"/>
            <a:buChar char="•"/>
          </a:pPr>
          <a:r>
            <a:rPr lang="en-GB" dirty="0">
              <a:latin typeface="Jost" panose="020B0604020202020204" charset="0"/>
              <a:ea typeface="Jost" panose="020B0604020202020204" charset="0"/>
            </a:rPr>
            <a:t>Data selection based on research questions</a:t>
          </a:r>
          <a:endParaRPr lang="en-AU" dirty="0"/>
        </a:p>
      </dgm:t>
    </dgm:pt>
    <dgm:pt modelId="{FA1BA545-B713-4FB5-92B3-BA0C302A87E8}" type="parTrans" cxnId="{B073BFA3-7D1E-4D26-A0DE-F157A937B3C5}">
      <dgm:prSet/>
      <dgm:spPr/>
      <dgm:t>
        <a:bodyPr/>
        <a:lstStyle/>
        <a:p>
          <a:endParaRPr lang="en-AU"/>
        </a:p>
      </dgm:t>
    </dgm:pt>
    <dgm:pt modelId="{8FF0FA20-FD82-421A-AF6F-A7C957B32005}" type="sibTrans" cxnId="{B073BFA3-7D1E-4D26-A0DE-F157A937B3C5}">
      <dgm:prSet/>
      <dgm:spPr/>
      <dgm:t>
        <a:bodyPr/>
        <a:lstStyle/>
        <a:p>
          <a:endParaRPr lang="en-AU"/>
        </a:p>
      </dgm:t>
    </dgm:pt>
    <dgm:pt modelId="{1D0210FC-C9C3-4387-9739-FC9DBD518548}">
      <dgm:prSet phldrT="[Text]"/>
      <dgm:spPr/>
      <dgm:t>
        <a:bodyPr/>
        <a:lstStyle/>
        <a:p>
          <a:r>
            <a:rPr lang="en-GB" dirty="0">
              <a:latin typeface="Jost" panose="020B0604020202020204" charset="0"/>
              <a:ea typeface="Jost" panose="020B0604020202020204" charset="0"/>
            </a:rPr>
            <a:t>Variable identification </a:t>
          </a:r>
          <a:endParaRPr lang="en-AU" dirty="0"/>
        </a:p>
      </dgm:t>
    </dgm:pt>
    <dgm:pt modelId="{DCDE4C83-54E7-4BB0-8688-0697199CE77D}" type="parTrans" cxnId="{72E33DD5-7DE7-4C0E-A881-8AC4724C10EF}">
      <dgm:prSet/>
      <dgm:spPr/>
      <dgm:t>
        <a:bodyPr/>
        <a:lstStyle/>
        <a:p>
          <a:endParaRPr lang="en-AU"/>
        </a:p>
      </dgm:t>
    </dgm:pt>
    <dgm:pt modelId="{7E7024E9-B477-47E9-8A9A-CD03282F95A4}" type="sibTrans" cxnId="{72E33DD5-7DE7-4C0E-A881-8AC4724C10EF}">
      <dgm:prSet/>
      <dgm:spPr/>
      <dgm:t>
        <a:bodyPr/>
        <a:lstStyle/>
        <a:p>
          <a:endParaRPr lang="en-AU"/>
        </a:p>
      </dgm:t>
    </dgm:pt>
    <dgm:pt modelId="{F4363787-1BBD-4F6A-B799-B1A4867C1197}">
      <dgm:prSet phldrT="[Text]"/>
      <dgm:spPr/>
      <dgm:t>
        <a:bodyPr/>
        <a:lstStyle/>
        <a:p>
          <a:pPr>
            <a:buFont typeface="Arial" panose="020B0604020202020204" pitchFamily="34" charset="0"/>
            <a:buChar char="•"/>
          </a:pPr>
          <a:r>
            <a:rPr lang="en-GB" dirty="0">
              <a:latin typeface="Jost" panose="020B0604020202020204" charset="0"/>
              <a:ea typeface="Jost" panose="020B0604020202020204" charset="0"/>
            </a:rPr>
            <a:t>Converting our Excel files to CSV formats</a:t>
          </a:r>
          <a:endParaRPr lang="en-AU" dirty="0"/>
        </a:p>
      </dgm:t>
    </dgm:pt>
    <dgm:pt modelId="{7EE8EC10-C74D-4113-B2B2-C958DE8FEB1E}" type="parTrans" cxnId="{ED2171C8-0845-4891-877F-70A9EEE58FF9}">
      <dgm:prSet/>
      <dgm:spPr/>
      <dgm:t>
        <a:bodyPr/>
        <a:lstStyle/>
        <a:p>
          <a:endParaRPr lang="en-AU"/>
        </a:p>
      </dgm:t>
    </dgm:pt>
    <dgm:pt modelId="{D475C70B-5AE6-4426-B6C0-CD700C525E8A}" type="sibTrans" cxnId="{ED2171C8-0845-4891-877F-70A9EEE58FF9}">
      <dgm:prSet/>
      <dgm:spPr/>
      <dgm:t>
        <a:bodyPr/>
        <a:lstStyle/>
        <a:p>
          <a:endParaRPr lang="en-AU"/>
        </a:p>
      </dgm:t>
    </dgm:pt>
    <dgm:pt modelId="{BD767AB3-AF64-40B1-806E-89FA3CDBB720}">
      <dgm:prSet phldrT="[Text]"/>
      <dgm:spPr/>
      <dgm:t>
        <a:bodyPr/>
        <a:lstStyle/>
        <a:p>
          <a:pPr>
            <a:buFont typeface="Arial" panose="020B0604020202020204" pitchFamily="34" charset="0"/>
            <a:buChar char="•"/>
          </a:pPr>
          <a:r>
            <a:rPr lang="en-GB" dirty="0">
              <a:latin typeface="Jost" panose="020B0604020202020204" charset="0"/>
              <a:ea typeface="Jost" panose="020B0604020202020204" charset="0"/>
            </a:rPr>
            <a:t>Data Organisation - Creating data frames for Analysis</a:t>
          </a:r>
          <a:endParaRPr lang="en-AU" dirty="0"/>
        </a:p>
      </dgm:t>
    </dgm:pt>
    <dgm:pt modelId="{76252386-D7AA-4CA0-B771-090D17A18A07}" type="parTrans" cxnId="{1FFE211A-054C-4A70-991E-0D0E0E98B963}">
      <dgm:prSet/>
      <dgm:spPr/>
      <dgm:t>
        <a:bodyPr/>
        <a:lstStyle/>
        <a:p>
          <a:endParaRPr lang="en-AU"/>
        </a:p>
      </dgm:t>
    </dgm:pt>
    <dgm:pt modelId="{1AC27055-680D-408B-B023-E33532333AF6}" type="sibTrans" cxnId="{1FFE211A-054C-4A70-991E-0D0E0E98B963}">
      <dgm:prSet/>
      <dgm:spPr/>
      <dgm:t>
        <a:bodyPr/>
        <a:lstStyle/>
        <a:p>
          <a:endParaRPr lang="en-AU"/>
        </a:p>
      </dgm:t>
    </dgm:pt>
    <dgm:pt modelId="{AD35F09C-69AC-4F10-8B8B-F7EC65DCA480}" type="pres">
      <dgm:prSet presAssocID="{53AFF583-E163-412B-903C-6B571196009C}" presName="outerComposite" presStyleCnt="0">
        <dgm:presLayoutVars>
          <dgm:chMax val="5"/>
          <dgm:dir/>
          <dgm:resizeHandles val="exact"/>
        </dgm:presLayoutVars>
      </dgm:prSet>
      <dgm:spPr/>
    </dgm:pt>
    <dgm:pt modelId="{07F76B40-4A6A-431D-95F9-2CCADABFA628}" type="pres">
      <dgm:prSet presAssocID="{53AFF583-E163-412B-903C-6B571196009C}" presName="dummyMaxCanvas" presStyleCnt="0">
        <dgm:presLayoutVars/>
      </dgm:prSet>
      <dgm:spPr/>
    </dgm:pt>
    <dgm:pt modelId="{EA2DB75E-1D08-4114-B4FD-6C60F0CC77F7}" type="pres">
      <dgm:prSet presAssocID="{53AFF583-E163-412B-903C-6B571196009C}" presName="FiveNodes_1" presStyleLbl="node1" presStyleIdx="0" presStyleCnt="5">
        <dgm:presLayoutVars>
          <dgm:bulletEnabled val="1"/>
        </dgm:presLayoutVars>
      </dgm:prSet>
      <dgm:spPr/>
    </dgm:pt>
    <dgm:pt modelId="{E394A53B-85E9-4F53-B452-48A415A98604}" type="pres">
      <dgm:prSet presAssocID="{53AFF583-E163-412B-903C-6B571196009C}" presName="FiveNodes_2" presStyleLbl="node1" presStyleIdx="1" presStyleCnt="5">
        <dgm:presLayoutVars>
          <dgm:bulletEnabled val="1"/>
        </dgm:presLayoutVars>
      </dgm:prSet>
      <dgm:spPr/>
    </dgm:pt>
    <dgm:pt modelId="{146CAC1B-A96A-4B42-A650-CF18D023FB70}" type="pres">
      <dgm:prSet presAssocID="{53AFF583-E163-412B-903C-6B571196009C}" presName="FiveNodes_3" presStyleLbl="node1" presStyleIdx="2" presStyleCnt="5">
        <dgm:presLayoutVars>
          <dgm:bulletEnabled val="1"/>
        </dgm:presLayoutVars>
      </dgm:prSet>
      <dgm:spPr/>
    </dgm:pt>
    <dgm:pt modelId="{73475178-0630-4F3C-AEBD-29C37C86BB4C}" type="pres">
      <dgm:prSet presAssocID="{53AFF583-E163-412B-903C-6B571196009C}" presName="FiveNodes_4" presStyleLbl="node1" presStyleIdx="3" presStyleCnt="5">
        <dgm:presLayoutVars>
          <dgm:bulletEnabled val="1"/>
        </dgm:presLayoutVars>
      </dgm:prSet>
      <dgm:spPr/>
    </dgm:pt>
    <dgm:pt modelId="{D8D1E17A-CA3C-4545-9D91-11F3965C3F60}" type="pres">
      <dgm:prSet presAssocID="{53AFF583-E163-412B-903C-6B571196009C}" presName="FiveNodes_5" presStyleLbl="node1" presStyleIdx="4" presStyleCnt="5">
        <dgm:presLayoutVars>
          <dgm:bulletEnabled val="1"/>
        </dgm:presLayoutVars>
      </dgm:prSet>
      <dgm:spPr/>
    </dgm:pt>
    <dgm:pt modelId="{6E2DD19E-0BAA-4A23-B46F-FC9D1EA9AF11}" type="pres">
      <dgm:prSet presAssocID="{53AFF583-E163-412B-903C-6B571196009C}" presName="FiveConn_1-2" presStyleLbl="fgAccFollowNode1" presStyleIdx="0" presStyleCnt="4">
        <dgm:presLayoutVars>
          <dgm:bulletEnabled val="1"/>
        </dgm:presLayoutVars>
      </dgm:prSet>
      <dgm:spPr/>
    </dgm:pt>
    <dgm:pt modelId="{BBDC5D34-F756-4274-BB50-CB998BA321D4}" type="pres">
      <dgm:prSet presAssocID="{53AFF583-E163-412B-903C-6B571196009C}" presName="FiveConn_2-3" presStyleLbl="fgAccFollowNode1" presStyleIdx="1" presStyleCnt="4">
        <dgm:presLayoutVars>
          <dgm:bulletEnabled val="1"/>
        </dgm:presLayoutVars>
      </dgm:prSet>
      <dgm:spPr/>
    </dgm:pt>
    <dgm:pt modelId="{839927EC-CFB8-4B1E-84D1-5D1966705A96}" type="pres">
      <dgm:prSet presAssocID="{53AFF583-E163-412B-903C-6B571196009C}" presName="FiveConn_3-4" presStyleLbl="fgAccFollowNode1" presStyleIdx="2" presStyleCnt="4">
        <dgm:presLayoutVars>
          <dgm:bulletEnabled val="1"/>
        </dgm:presLayoutVars>
      </dgm:prSet>
      <dgm:spPr/>
    </dgm:pt>
    <dgm:pt modelId="{C0384C56-7577-4CA9-BDC1-F55491F03E68}" type="pres">
      <dgm:prSet presAssocID="{53AFF583-E163-412B-903C-6B571196009C}" presName="FiveConn_4-5" presStyleLbl="fgAccFollowNode1" presStyleIdx="3" presStyleCnt="4">
        <dgm:presLayoutVars>
          <dgm:bulletEnabled val="1"/>
        </dgm:presLayoutVars>
      </dgm:prSet>
      <dgm:spPr/>
    </dgm:pt>
    <dgm:pt modelId="{9DC24582-B057-44EF-8FC3-71C56E0BF5DA}" type="pres">
      <dgm:prSet presAssocID="{53AFF583-E163-412B-903C-6B571196009C}" presName="FiveNodes_1_text" presStyleLbl="node1" presStyleIdx="4" presStyleCnt="5">
        <dgm:presLayoutVars>
          <dgm:bulletEnabled val="1"/>
        </dgm:presLayoutVars>
      </dgm:prSet>
      <dgm:spPr/>
    </dgm:pt>
    <dgm:pt modelId="{D4559CB1-86EA-45F7-BADA-1F3BFC7A3C95}" type="pres">
      <dgm:prSet presAssocID="{53AFF583-E163-412B-903C-6B571196009C}" presName="FiveNodes_2_text" presStyleLbl="node1" presStyleIdx="4" presStyleCnt="5">
        <dgm:presLayoutVars>
          <dgm:bulletEnabled val="1"/>
        </dgm:presLayoutVars>
      </dgm:prSet>
      <dgm:spPr/>
    </dgm:pt>
    <dgm:pt modelId="{EB22CF1F-0547-4AEF-9E53-7F3749CBB13E}" type="pres">
      <dgm:prSet presAssocID="{53AFF583-E163-412B-903C-6B571196009C}" presName="FiveNodes_3_text" presStyleLbl="node1" presStyleIdx="4" presStyleCnt="5">
        <dgm:presLayoutVars>
          <dgm:bulletEnabled val="1"/>
        </dgm:presLayoutVars>
      </dgm:prSet>
      <dgm:spPr/>
    </dgm:pt>
    <dgm:pt modelId="{8152B4F2-417D-49B4-B2B4-ADA936987FDE}" type="pres">
      <dgm:prSet presAssocID="{53AFF583-E163-412B-903C-6B571196009C}" presName="FiveNodes_4_text" presStyleLbl="node1" presStyleIdx="4" presStyleCnt="5">
        <dgm:presLayoutVars>
          <dgm:bulletEnabled val="1"/>
        </dgm:presLayoutVars>
      </dgm:prSet>
      <dgm:spPr/>
    </dgm:pt>
    <dgm:pt modelId="{AD6C6C45-3F7F-4E97-8B0F-9DFE4B129786}" type="pres">
      <dgm:prSet presAssocID="{53AFF583-E163-412B-903C-6B571196009C}" presName="FiveNodes_5_text" presStyleLbl="node1" presStyleIdx="4" presStyleCnt="5">
        <dgm:presLayoutVars>
          <dgm:bulletEnabled val="1"/>
        </dgm:presLayoutVars>
      </dgm:prSet>
      <dgm:spPr/>
    </dgm:pt>
  </dgm:ptLst>
  <dgm:cxnLst>
    <dgm:cxn modelId="{B4FF5F0D-1FD0-45DC-9F1D-99272929244C}" type="presOf" srcId="{7E7024E9-B477-47E9-8A9A-CD03282F95A4}" destId="{839927EC-CFB8-4B1E-84D1-5D1966705A96}" srcOrd="0" destOrd="0" presId="urn:microsoft.com/office/officeart/2005/8/layout/vProcess5"/>
    <dgm:cxn modelId="{1FFE211A-054C-4A70-991E-0D0E0E98B963}" srcId="{53AFF583-E163-412B-903C-6B571196009C}" destId="{BD767AB3-AF64-40B1-806E-89FA3CDBB720}" srcOrd="4" destOrd="0" parTransId="{76252386-D7AA-4CA0-B771-090D17A18A07}" sibTransId="{1AC27055-680D-408B-B023-E33532333AF6}"/>
    <dgm:cxn modelId="{4239DE3A-27F2-4A3B-B8C5-E3791377D76D}" type="presOf" srcId="{1D0210FC-C9C3-4387-9739-FC9DBD518548}" destId="{146CAC1B-A96A-4B42-A650-CF18D023FB70}" srcOrd="0" destOrd="0" presId="urn:microsoft.com/office/officeart/2005/8/layout/vProcess5"/>
    <dgm:cxn modelId="{6F629B5E-0402-4E4E-87B8-2CDB069070EB}" type="presOf" srcId="{8FF0FA20-FD82-421A-AF6F-A7C957B32005}" destId="{BBDC5D34-F756-4274-BB50-CB998BA321D4}" srcOrd="0" destOrd="0" presId="urn:microsoft.com/office/officeart/2005/8/layout/vProcess5"/>
    <dgm:cxn modelId="{1AB73C42-039F-49E7-978C-6D9B5C19A83C}" type="presOf" srcId="{F4363787-1BBD-4F6A-B799-B1A4867C1197}" destId="{73475178-0630-4F3C-AEBD-29C37C86BB4C}" srcOrd="0" destOrd="0" presId="urn:microsoft.com/office/officeart/2005/8/layout/vProcess5"/>
    <dgm:cxn modelId="{B5C22E71-B813-43E4-994F-35C59A465DED}" type="presOf" srcId="{D475C70B-5AE6-4426-B6C0-CD700C525E8A}" destId="{C0384C56-7577-4CA9-BDC1-F55491F03E68}" srcOrd="0" destOrd="0" presId="urn:microsoft.com/office/officeart/2005/8/layout/vProcess5"/>
    <dgm:cxn modelId="{923F419A-C831-4D22-ACEC-AA39615FFCF9}" type="presOf" srcId="{A5151C6C-69BE-4817-B2C1-16DEE29FFF1C}" destId="{D4559CB1-86EA-45F7-BADA-1F3BFC7A3C95}" srcOrd="1" destOrd="0" presId="urn:microsoft.com/office/officeart/2005/8/layout/vProcess5"/>
    <dgm:cxn modelId="{A398CFA2-EE58-4ABD-9A1F-77538A2232C6}" type="presOf" srcId="{1D0210FC-C9C3-4387-9739-FC9DBD518548}" destId="{EB22CF1F-0547-4AEF-9E53-7F3749CBB13E}" srcOrd="1" destOrd="0" presId="urn:microsoft.com/office/officeart/2005/8/layout/vProcess5"/>
    <dgm:cxn modelId="{B073BFA3-7D1E-4D26-A0DE-F157A937B3C5}" srcId="{53AFF583-E163-412B-903C-6B571196009C}" destId="{A5151C6C-69BE-4817-B2C1-16DEE29FFF1C}" srcOrd="1" destOrd="0" parTransId="{FA1BA545-B713-4FB5-92B3-BA0C302A87E8}" sibTransId="{8FF0FA20-FD82-421A-AF6F-A7C957B32005}"/>
    <dgm:cxn modelId="{7ACD63B5-9832-4DDE-8C3B-C0AC9822CCA3}" type="presOf" srcId="{11388882-83D4-4FD2-8A61-54FE29041AFE}" destId="{9DC24582-B057-44EF-8FC3-71C56E0BF5DA}" srcOrd="1" destOrd="0" presId="urn:microsoft.com/office/officeart/2005/8/layout/vProcess5"/>
    <dgm:cxn modelId="{DCAA83BC-B807-4B56-B9E8-BB8B35F78AE2}" type="presOf" srcId="{0D34C35E-D1B8-4378-815B-6949A337BE0C}" destId="{6E2DD19E-0BAA-4A23-B46F-FC9D1EA9AF11}" srcOrd="0" destOrd="0" presId="urn:microsoft.com/office/officeart/2005/8/layout/vProcess5"/>
    <dgm:cxn modelId="{ED2171C8-0845-4891-877F-70A9EEE58FF9}" srcId="{53AFF583-E163-412B-903C-6B571196009C}" destId="{F4363787-1BBD-4F6A-B799-B1A4867C1197}" srcOrd="3" destOrd="0" parTransId="{7EE8EC10-C74D-4113-B2B2-C958DE8FEB1E}" sibTransId="{D475C70B-5AE6-4426-B6C0-CD700C525E8A}"/>
    <dgm:cxn modelId="{92ABD0CB-F0EE-4386-87F0-79FCA6BA1CB5}" type="presOf" srcId="{A5151C6C-69BE-4817-B2C1-16DEE29FFF1C}" destId="{E394A53B-85E9-4F53-B452-48A415A98604}" srcOrd="0" destOrd="0" presId="urn:microsoft.com/office/officeart/2005/8/layout/vProcess5"/>
    <dgm:cxn modelId="{39686ED4-228C-4CE8-997C-E0E29990C9EC}" type="presOf" srcId="{F4363787-1BBD-4F6A-B799-B1A4867C1197}" destId="{8152B4F2-417D-49B4-B2B4-ADA936987FDE}" srcOrd="1" destOrd="0" presId="urn:microsoft.com/office/officeart/2005/8/layout/vProcess5"/>
    <dgm:cxn modelId="{72E33DD5-7DE7-4C0E-A881-8AC4724C10EF}" srcId="{53AFF583-E163-412B-903C-6B571196009C}" destId="{1D0210FC-C9C3-4387-9739-FC9DBD518548}" srcOrd="2" destOrd="0" parTransId="{DCDE4C83-54E7-4BB0-8688-0697199CE77D}" sibTransId="{7E7024E9-B477-47E9-8A9A-CD03282F95A4}"/>
    <dgm:cxn modelId="{5ED1EDDE-9340-45DB-9DE6-482A18C8DAC9}" type="presOf" srcId="{11388882-83D4-4FD2-8A61-54FE29041AFE}" destId="{EA2DB75E-1D08-4114-B4FD-6C60F0CC77F7}" srcOrd="0" destOrd="0" presId="urn:microsoft.com/office/officeart/2005/8/layout/vProcess5"/>
    <dgm:cxn modelId="{C6A8D7E9-3920-4A02-A55C-C1EF10F4B3A5}" type="presOf" srcId="{BD767AB3-AF64-40B1-806E-89FA3CDBB720}" destId="{AD6C6C45-3F7F-4E97-8B0F-9DFE4B129786}" srcOrd="1" destOrd="0" presId="urn:microsoft.com/office/officeart/2005/8/layout/vProcess5"/>
    <dgm:cxn modelId="{18D468EC-2E9D-4A28-9923-208F1789E4C6}" type="presOf" srcId="{53AFF583-E163-412B-903C-6B571196009C}" destId="{AD35F09C-69AC-4F10-8B8B-F7EC65DCA480}" srcOrd="0" destOrd="0" presId="urn:microsoft.com/office/officeart/2005/8/layout/vProcess5"/>
    <dgm:cxn modelId="{3CB05AEF-F463-43AC-90AD-54F3714136A3}" srcId="{53AFF583-E163-412B-903C-6B571196009C}" destId="{11388882-83D4-4FD2-8A61-54FE29041AFE}" srcOrd="0" destOrd="0" parTransId="{A31FBF33-5988-4740-B7EE-DEBDADCF0B78}" sibTransId="{0D34C35E-D1B8-4378-815B-6949A337BE0C}"/>
    <dgm:cxn modelId="{A3708DEF-9F33-4004-A482-00830A9A8FFA}" type="presOf" srcId="{BD767AB3-AF64-40B1-806E-89FA3CDBB720}" destId="{D8D1E17A-CA3C-4545-9D91-11F3965C3F60}" srcOrd="0" destOrd="0" presId="urn:microsoft.com/office/officeart/2005/8/layout/vProcess5"/>
    <dgm:cxn modelId="{F8FF53A6-A3BA-4921-B7DE-89E8239EB319}" type="presParOf" srcId="{AD35F09C-69AC-4F10-8B8B-F7EC65DCA480}" destId="{07F76B40-4A6A-431D-95F9-2CCADABFA628}" srcOrd="0" destOrd="0" presId="urn:microsoft.com/office/officeart/2005/8/layout/vProcess5"/>
    <dgm:cxn modelId="{DA334EA6-FDAD-470A-985E-E393E242904C}" type="presParOf" srcId="{AD35F09C-69AC-4F10-8B8B-F7EC65DCA480}" destId="{EA2DB75E-1D08-4114-B4FD-6C60F0CC77F7}" srcOrd="1" destOrd="0" presId="urn:microsoft.com/office/officeart/2005/8/layout/vProcess5"/>
    <dgm:cxn modelId="{9C760839-FB73-4716-B411-260A70497F0A}" type="presParOf" srcId="{AD35F09C-69AC-4F10-8B8B-F7EC65DCA480}" destId="{E394A53B-85E9-4F53-B452-48A415A98604}" srcOrd="2" destOrd="0" presId="urn:microsoft.com/office/officeart/2005/8/layout/vProcess5"/>
    <dgm:cxn modelId="{3B5AF9D4-BD58-4D9E-8BF4-3581DE1F878F}" type="presParOf" srcId="{AD35F09C-69AC-4F10-8B8B-F7EC65DCA480}" destId="{146CAC1B-A96A-4B42-A650-CF18D023FB70}" srcOrd="3" destOrd="0" presId="urn:microsoft.com/office/officeart/2005/8/layout/vProcess5"/>
    <dgm:cxn modelId="{835B8166-5B31-4840-9535-F19B0C22798C}" type="presParOf" srcId="{AD35F09C-69AC-4F10-8B8B-F7EC65DCA480}" destId="{73475178-0630-4F3C-AEBD-29C37C86BB4C}" srcOrd="4" destOrd="0" presId="urn:microsoft.com/office/officeart/2005/8/layout/vProcess5"/>
    <dgm:cxn modelId="{CEE54577-7FE9-4DF2-A95B-1C5A7DF34232}" type="presParOf" srcId="{AD35F09C-69AC-4F10-8B8B-F7EC65DCA480}" destId="{D8D1E17A-CA3C-4545-9D91-11F3965C3F60}" srcOrd="5" destOrd="0" presId="urn:microsoft.com/office/officeart/2005/8/layout/vProcess5"/>
    <dgm:cxn modelId="{D571DFF8-9FB7-4992-9EF6-5375EB4B4B71}" type="presParOf" srcId="{AD35F09C-69AC-4F10-8B8B-F7EC65DCA480}" destId="{6E2DD19E-0BAA-4A23-B46F-FC9D1EA9AF11}" srcOrd="6" destOrd="0" presId="urn:microsoft.com/office/officeart/2005/8/layout/vProcess5"/>
    <dgm:cxn modelId="{129AD6A4-7244-4404-9DE1-D6B3BE46AAB6}" type="presParOf" srcId="{AD35F09C-69AC-4F10-8B8B-F7EC65DCA480}" destId="{BBDC5D34-F756-4274-BB50-CB998BA321D4}" srcOrd="7" destOrd="0" presId="urn:microsoft.com/office/officeart/2005/8/layout/vProcess5"/>
    <dgm:cxn modelId="{F6C64424-7431-43CB-8148-70C976600AB4}" type="presParOf" srcId="{AD35F09C-69AC-4F10-8B8B-F7EC65DCA480}" destId="{839927EC-CFB8-4B1E-84D1-5D1966705A96}" srcOrd="8" destOrd="0" presId="urn:microsoft.com/office/officeart/2005/8/layout/vProcess5"/>
    <dgm:cxn modelId="{12E7A7CB-4049-42E4-B995-48097C640631}" type="presParOf" srcId="{AD35F09C-69AC-4F10-8B8B-F7EC65DCA480}" destId="{C0384C56-7577-4CA9-BDC1-F55491F03E68}" srcOrd="9" destOrd="0" presId="urn:microsoft.com/office/officeart/2005/8/layout/vProcess5"/>
    <dgm:cxn modelId="{E8886A35-6E13-4522-8421-B1A562C120CE}" type="presParOf" srcId="{AD35F09C-69AC-4F10-8B8B-F7EC65DCA480}" destId="{9DC24582-B057-44EF-8FC3-71C56E0BF5DA}" srcOrd="10" destOrd="0" presId="urn:microsoft.com/office/officeart/2005/8/layout/vProcess5"/>
    <dgm:cxn modelId="{C227C5A4-BE96-4002-BA37-11A87AD00EB8}" type="presParOf" srcId="{AD35F09C-69AC-4F10-8B8B-F7EC65DCA480}" destId="{D4559CB1-86EA-45F7-BADA-1F3BFC7A3C95}" srcOrd="11" destOrd="0" presId="urn:microsoft.com/office/officeart/2005/8/layout/vProcess5"/>
    <dgm:cxn modelId="{C3807C9B-126A-4BF3-AAA6-43C5477AEA20}" type="presParOf" srcId="{AD35F09C-69AC-4F10-8B8B-F7EC65DCA480}" destId="{EB22CF1F-0547-4AEF-9E53-7F3749CBB13E}" srcOrd="12" destOrd="0" presId="urn:microsoft.com/office/officeart/2005/8/layout/vProcess5"/>
    <dgm:cxn modelId="{8DA8A0EA-B380-4BB0-A176-D2688641069E}" type="presParOf" srcId="{AD35F09C-69AC-4F10-8B8B-F7EC65DCA480}" destId="{8152B4F2-417D-49B4-B2B4-ADA936987FDE}" srcOrd="13" destOrd="0" presId="urn:microsoft.com/office/officeart/2005/8/layout/vProcess5"/>
    <dgm:cxn modelId="{3B96B854-7B2A-4F74-AA9F-442BECBEAF18}" type="presParOf" srcId="{AD35F09C-69AC-4F10-8B8B-F7EC65DCA480}" destId="{AD6C6C45-3F7F-4E97-8B0F-9DFE4B129786}"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2DB75E-1D08-4114-B4FD-6C60F0CC77F7}">
      <dsp:nvSpPr>
        <dsp:cNvPr id="0" name=""/>
        <dsp:cNvSpPr/>
      </dsp:nvSpPr>
      <dsp:spPr>
        <a:xfrm>
          <a:off x="0" y="0"/>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latin typeface="Jost" panose="020B0604020202020204" charset="0"/>
              <a:ea typeface="Jost" panose="020B0604020202020204" charset="0"/>
            </a:rPr>
            <a:t>Searching online for relevant data</a:t>
          </a:r>
          <a:endParaRPr lang="en-AU" sz="1100" kern="1200" dirty="0"/>
        </a:p>
      </dsp:txBody>
      <dsp:txXfrm>
        <a:off x="14609" y="14609"/>
        <a:ext cx="3313894" cy="469567"/>
      </dsp:txXfrm>
    </dsp:sp>
    <dsp:sp modelId="{E394A53B-85E9-4F53-B452-48A415A98604}">
      <dsp:nvSpPr>
        <dsp:cNvPr id="0" name=""/>
        <dsp:cNvSpPr/>
      </dsp:nvSpPr>
      <dsp:spPr>
        <a:xfrm>
          <a:off x="292016" y="568061"/>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kern="1200" dirty="0">
              <a:latin typeface="Jost" panose="020B0604020202020204" charset="0"/>
              <a:ea typeface="Jost" panose="020B0604020202020204" charset="0"/>
            </a:rPr>
            <a:t>Data selection based on research questions</a:t>
          </a:r>
          <a:endParaRPr lang="en-AU" sz="1100" kern="1200" dirty="0"/>
        </a:p>
      </dsp:txBody>
      <dsp:txXfrm>
        <a:off x="306625" y="582670"/>
        <a:ext cx="3265035" cy="469567"/>
      </dsp:txXfrm>
    </dsp:sp>
    <dsp:sp modelId="{146CAC1B-A96A-4B42-A650-CF18D023FB70}">
      <dsp:nvSpPr>
        <dsp:cNvPr id="0" name=""/>
        <dsp:cNvSpPr/>
      </dsp:nvSpPr>
      <dsp:spPr>
        <a:xfrm>
          <a:off x="584032" y="1136122"/>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latin typeface="Jost" panose="020B0604020202020204" charset="0"/>
              <a:ea typeface="Jost" panose="020B0604020202020204" charset="0"/>
            </a:rPr>
            <a:t>Variable identification </a:t>
          </a:r>
          <a:endParaRPr lang="en-AU" sz="1100" kern="1200" dirty="0"/>
        </a:p>
      </dsp:txBody>
      <dsp:txXfrm>
        <a:off x="598641" y="1150731"/>
        <a:ext cx="3265035" cy="469567"/>
      </dsp:txXfrm>
    </dsp:sp>
    <dsp:sp modelId="{73475178-0630-4F3C-AEBD-29C37C86BB4C}">
      <dsp:nvSpPr>
        <dsp:cNvPr id="0" name=""/>
        <dsp:cNvSpPr/>
      </dsp:nvSpPr>
      <dsp:spPr>
        <a:xfrm>
          <a:off x="876049" y="1704183"/>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kern="1200" dirty="0">
              <a:latin typeface="Jost" panose="020B0604020202020204" charset="0"/>
              <a:ea typeface="Jost" panose="020B0604020202020204" charset="0"/>
            </a:rPr>
            <a:t>Converting our Excel files to CSV formats</a:t>
          </a:r>
          <a:endParaRPr lang="en-AU" sz="1100" kern="1200" dirty="0"/>
        </a:p>
      </dsp:txBody>
      <dsp:txXfrm>
        <a:off x="890658" y="1718792"/>
        <a:ext cx="3265035" cy="469567"/>
      </dsp:txXfrm>
    </dsp:sp>
    <dsp:sp modelId="{D8D1E17A-CA3C-4545-9D91-11F3965C3F60}">
      <dsp:nvSpPr>
        <dsp:cNvPr id="0" name=""/>
        <dsp:cNvSpPr/>
      </dsp:nvSpPr>
      <dsp:spPr>
        <a:xfrm>
          <a:off x="1168065" y="2272244"/>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kern="1200" dirty="0">
              <a:latin typeface="Jost" panose="020B0604020202020204" charset="0"/>
              <a:ea typeface="Jost" panose="020B0604020202020204" charset="0"/>
            </a:rPr>
            <a:t>Data Organisation - Creating data frames for Analysis</a:t>
          </a:r>
          <a:endParaRPr lang="en-AU" sz="1100" kern="1200" dirty="0"/>
        </a:p>
      </dsp:txBody>
      <dsp:txXfrm>
        <a:off x="1182674" y="2286853"/>
        <a:ext cx="3265035" cy="469567"/>
      </dsp:txXfrm>
    </dsp:sp>
    <dsp:sp modelId="{6E2DD19E-0BAA-4A23-B46F-FC9D1EA9AF11}">
      <dsp:nvSpPr>
        <dsp:cNvPr id="0" name=""/>
        <dsp:cNvSpPr/>
      </dsp:nvSpPr>
      <dsp:spPr>
        <a:xfrm>
          <a:off x="3586269" y="364390"/>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3659216" y="364390"/>
        <a:ext cx="178316" cy="243968"/>
      </dsp:txXfrm>
    </dsp:sp>
    <dsp:sp modelId="{BBDC5D34-F756-4274-BB50-CB998BA321D4}">
      <dsp:nvSpPr>
        <dsp:cNvPr id="0" name=""/>
        <dsp:cNvSpPr/>
      </dsp:nvSpPr>
      <dsp:spPr>
        <a:xfrm>
          <a:off x="3878286" y="932451"/>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3951233" y="932451"/>
        <a:ext cx="178316" cy="243968"/>
      </dsp:txXfrm>
    </dsp:sp>
    <dsp:sp modelId="{839927EC-CFB8-4B1E-84D1-5D1966705A96}">
      <dsp:nvSpPr>
        <dsp:cNvPr id="0" name=""/>
        <dsp:cNvSpPr/>
      </dsp:nvSpPr>
      <dsp:spPr>
        <a:xfrm>
          <a:off x="4170302" y="1492199"/>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4243249" y="1492199"/>
        <a:ext cx="178316" cy="243968"/>
      </dsp:txXfrm>
    </dsp:sp>
    <dsp:sp modelId="{C0384C56-7577-4CA9-BDC1-F55491F03E68}">
      <dsp:nvSpPr>
        <dsp:cNvPr id="0" name=""/>
        <dsp:cNvSpPr/>
      </dsp:nvSpPr>
      <dsp:spPr>
        <a:xfrm>
          <a:off x="4462319" y="2065802"/>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4535266" y="2065802"/>
        <a:ext cx="178316" cy="24396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26796ef1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226796ef1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Analysing Graph 4 will find that the offence division with the highest proportion of the incidents recorded is 'property and deception offences'. This division includes offences such as:</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Burglary</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Theft (including vehicle theft)</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Forgery</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Graffiti</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Deception/false information</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Property damage (including arson)</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However, a good reminder is the fact that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is a category that consists of many common crimes, whereas divisions like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'drug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'public order and security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are more specific. For example,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'drug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includes the possession, use, manufacturing, and trafficking of drugs, while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'public order and security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includes offences such as possession of firearms and explosives, offences relating to riots, and offensive behaviours and conduct.</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Another point of interest that is worth investigating is the fact that the offences in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are relatively easier to get evidence for and record as opposed to crimes relating to drugs or crimes against the person, where more in-depth investigations are usually carried out.</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For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'justice procedures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 the offences that it covers partially involves people who have already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commited</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other offences, so the population of people who would be able to be charged for these offences are relatively low. Such offences includes: escape custody, offences relating to prison regulation, breaching orders and bail conditions, as well as resist or hinder officers.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Meanwhile, the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'other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 only includes crimes that could not be categorised into the other divisions, making this category somewhat negligible in the analysis of what crime divisions have the highest incidents recorded.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With all the factors and considerations mentioned above, it would be notable that the Major division of offences are further sub-divided into various minor offences. Considering that most of common crimes that frequently occur fall under the "Property and deception offences" umbrella, It is not surprising that the percentage of the crimes under this division sums up to be bigger that all the other divisions combined.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Overall, this breakdown provides insight into the types of offences that contribute to the overall crime rate and highlights the varying specificity and difficulty of detection for different types of crimes.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409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Graph 5, it can be observed that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takes up more than 50% of most of the LGAs' total incidents. However, there are some LGAs where the distribution of offence divisions is more equal. For example, Horsham has the least number of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the higher numbers of offences in the other division (namely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'justice procedure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'crimes against the person'</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places it at 7th, above Maribyrnong, that has more incidents recorded in the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Furthermore, Yarra has the second most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only ranks 4th because of the smaller amount of crimes committed in the other divisions. This is also the same with Maribyrnong having the third highest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only ranking 10th overall.</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terms of Crimes against the person, of top 10 LGA's with the highest crime rates, Holtham has highest percentage with 23.63% followed by Ararat at 21.60%. Meanwhile, though Melbourne has the highest crime rate across the LGA's, only 15.80% of all its offences are crimes against the person and only 6.53% of those are crimes against public order and security offences.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8529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Regarding graph 6, there appears to be to a spike of 'other offences' in 2020. Additionally, there was also a drop in 'property and deception offences' during that year. These sudden increase and decrease (respectively) of the two divisions may be attributed to the lockdowns that happened in Victoria during that time period as a result of COVID-19. It could explain why there was a drop in 'property and deception offences' as most people would be inside their homes and offences against property would be reduced. However, more research will need to be conducted for these time periods to solidify the correlation between COVID-19 and the decrease of 'property and deception offences'. It might involve comparing crime data from Victoria with other regions that experienced different lockdown measures or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analyzing</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additional factors such as economic conditions or policing strategies during the lockdown period.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On the other hand, the other offence divisions seem to have a steady amount of incidents over the years. It could suggest that certain types of crimes are less influenced by external factors like lockdowns and may have more consistent underlying causes or dynamics.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66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demonstrates a thoughtful approach to interpreting crime data and highlights the complexity of understanding crime patterns.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The offence subdivision that has the highest number of recorded incidents is theft, which is under the 'property and deception offences' division. More research will be needed to understand why theft has the highest number of incidents recorded. However, an inference can be made that theft is a relatively easy offence to commit. Factors such as economic conditions, opportunity, and individual motivations can all contribute to the prevalence of theft. At the same time, theft often leaves tangible evidence and may be more straightforward for law enforcement to investigate and prosecute compared to complex crimes involving drugs or organized groups.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Offences that are more specific (i.e., firearms and drugs) have lower incident numbers as the categories does not cover a large variety of offences. It is also possible that those categories have low numbers because it takes a lot of time and effort to investigate those offences, especially if it involves groups of people.</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976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38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Based on past 10 years of data</a:t>
            </a:r>
          </a:p>
        </p:txBody>
      </p:sp>
    </p:spTree>
    <p:extLst>
      <p:ext uri="{BB962C8B-B14F-4D97-AF65-F5344CB8AC3E}">
        <p14:creationId xmlns:p14="http://schemas.microsoft.com/office/powerpoint/2010/main" val="2965470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AU" dirty="0"/>
          </a:p>
        </p:txBody>
      </p:sp>
    </p:spTree>
    <p:extLst>
      <p:ext uri="{BB962C8B-B14F-4D97-AF65-F5344CB8AC3E}">
        <p14:creationId xmlns:p14="http://schemas.microsoft.com/office/powerpoint/2010/main" val="1945545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969919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4039150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255464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lnSpc>
                <a:spcPct val="150000"/>
              </a:lnSpc>
            </a:pPr>
            <a:r>
              <a:rPr lang="en-US" sz="1100" dirty="0"/>
              <a:t>This project investigates crime rates in Victoria, Australia (2014 and 2023) We're </a:t>
            </a:r>
            <a:r>
              <a:rPr lang="en-US" sz="1100" dirty="0" err="1"/>
              <a:t>analysing</a:t>
            </a:r>
            <a:r>
              <a:rPr lang="en-US" sz="1100" dirty="0"/>
              <a:t> data on Local Government Area (LGA) crime rates per 100,000 population, along with economic indicators like </a:t>
            </a:r>
            <a:r>
              <a:rPr lang="en-US" sz="1100" dirty="0">
                <a:latin typeface="Jost" panose="020B0604020202020204" charset="0"/>
                <a:ea typeface="Jost" panose="020B0604020202020204" charset="0"/>
              </a:rPr>
              <a:t>unemployment</a:t>
            </a:r>
            <a:r>
              <a:rPr lang="en-US" sz="1100" dirty="0"/>
              <a:t> and inflation rates.</a:t>
            </a:r>
          </a:p>
          <a:p>
            <a:pPr marL="0" indent="0" algn="l">
              <a:lnSpc>
                <a:spcPct val="150000"/>
              </a:lnSpc>
            </a:pPr>
            <a:endParaRPr lang="en-US" sz="1100" dirty="0"/>
          </a:p>
          <a:p>
            <a:pPr marL="0" indent="0" algn="l">
              <a:lnSpc>
                <a:spcPct val="150000"/>
              </a:lnSpc>
            </a:pPr>
            <a:r>
              <a:rPr lang="en-US" sz="1100" dirty="0"/>
              <a:t>Our goal is to identify patterns in crime occurrence across Victoria and explore potential links with these economic factors. By </a:t>
            </a:r>
            <a:r>
              <a:rPr lang="en-US" sz="1100" dirty="0" err="1"/>
              <a:t>analysing</a:t>
            </a:r>
            <a:r>
              <a:rPr lang="en-US" sz="1100" dirty="0"/>
              <a:t> these relationships, we hope to gain valuable insights that can inform crime prevention strategies and recommendations for the Victorian government and police.</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227c1cabfc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227c1cabfc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494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314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227c1cabfcc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227c1cabfcc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461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723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r>
              <a:rPr lang="en-US" dirty="0"/>
              <a:t>Statistics such as age group of people committing crime and gender</a:t>
            </a:r>
            <a:endParaRPr dirty="0"/>
          </a:p>
        </p:txBody>
      </p:sp>
    </p:spTree>
    <p:extLst>
      <p:ext uri="{BB962C8B-B14F-4D97-AF65-F5344CB8AC3E}">
        <p14:creationId xmlns:p14="http://schemas.microsoft.com/office/powerpoint/2010/main" val="2776136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were able to get couple of data sets , one from CSA and one from ABS, and then we selected the data we thought that would answer our research questions.</a:t>
            </a:r>
            <a:endParaRPr dirty="0"/>
          </a:p>
        </p:txBody>
      </p:sp>
    </p:spTree>
    <p:extLst>
      <p:ext uri="{BB962C8B-B14F-4D97-AF65-F5344CB8AC3E}">
        <p14:creationId xmlns:p14="http://schemas.microsoft.com/office/powerpoint/2010/main" val="21033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provides insights into the distribution of crime rates across all LGAs in Victoria. The graph likely shows that 23% of the total crime rate is attributed to the top 10 LGAs, while the remaining 77% is distributed among the other 69 LGAs.</a:t>
            </a:r>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227c1cabfcc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227c1cabfcc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By sorting the LGAs in descending order, the top LGAs by crime rates in 2023 per 100,000 population are: Melbourne with the highest crime rate of 15,451, followed by Latrobe at 11,063 and Mildura at 10,514.</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The rest of the top 10 are as follows:</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Yarra - 10,406</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Port Phillip - 8,869</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Greater Dandenong - 8,816</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Horsham - 8,769</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Ararat - 8,327</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Greater Shepparton - 8,237</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Maribyrnong - 8,189</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the locations of the LGAs, half of the LGAs in the top 10 are closer to the Victorian capital and are considered urban (i.e., Melbourne, Yarra, Port Phillip, Greater Dandenong, Maribyrnong), while the other half are further away and are considered regional (i.e., Latrobe, Ararat, and Greater Shepparton) and rural (i.e., Mildura, and Horsham). This might indicate patterns in crime rates based on urban-rural disparities.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Another thing to note is that, while rural Mildura is ranked third overall, it is also the biggest LGA in terms of land area (followed by East Gippsland, which is ranked 14th). It is also on the border of two other states, which may play a role in the higher crime rate as compared to other rural areas.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Considering that most of the population in Victoria is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centered</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towards the urban areas, another factor to be considered would be the number of the people who are living in the specific LGAs. It is to be noted that as we move towards the rural or regional Victoria, the population per square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kilometer</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lessens. Hence, this may attribute to lesser crime rates in those areas.</a:t>
            </a:r>
          </a:p>
        </p:txBody>
      </p:sp>
    </p:spTree>
    <p:extLst>
      <p:ext uri="{BB962C8B-B14F-4D97-AF65-F5344CB8AC3E}">
        <p14:creationId xmlns:p14="http://schemas.microsoft.com/office/powerpoint/2010/main" val="1810280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provides insights into the trends and fluctuations in crime rates across the top 10 LGAs in Victoria over the years.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Graph 3, it is visible that the overall crime rates of Melbourne decreased over the years 2014 to 2023. Considering the start and end period, the crime rate has decreased by approximately 16%.</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For Latrobe and Yarra, there was an increase in 2016, and between 2018 and 2020, before decreasing back to around the same rate as in 2014. From the duration of the period covered, it is noticeable that La Trobe had frequent spikes in terms of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upstreams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downstreams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while Yarra, on the other hand did not have very steep changes year on year.</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Tracking Horsham, there was a dip in crime rates in 2019 but it has started to increase again in recent years. Otherwise, for the other LGAs, there seems to be a slight increase from 2014 to 2023.</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2016, an increase to crime rates was observed in all of the top 10 LGAs, except for Horsham and Ararat. More information will need to be researched to understand why there was an increase specifically in 2016.</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2022, 60% in the top 10 LGAs have drop-in crime rate with Melbourne, La Trobe, Yarra and Greater Shepparton reaching its lowest crime rate within the period covered.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Overall, Melbourne had the highest crime rate throughout this period, followed by Latrobe and Yarra. On the other hand, the remaining LGAs swap positions, while remaining in the top 10. Furthermore, there is also a possibility that a couple of LGAs drop out of the top 10 in some years due to decrease in crime rates.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0468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a:blip r:embed="rId3">
            <a:alphaModFix amt="98000"/>
          </a:blip>
          <a:stretch>
            <a:fillRect/>
          </a:stretch>
        </p:blipFill>
        <p:spPr>
          <a:xfrm>
            <a:off x="713225" y="539500"/>
            <a:ext cx="7717550" cy="4064499"/>
          </a:xfrm>
          <a:prstGeom prst="rect">
            <a:avLst/>
          </a:prstGeom>
          <a:noFill/>
          <a:ln>
            <a:noFill/>
          </a:ln>
        </p:spPr>
      </p:pic>
      <p:sp>
        <p:nvSpPr>
          <p:cNvPr id="11" name="Google Shape;11;p2"/>
          <p:cNvSpPr txBox="1">
            <a:spLocks noGrp="1"/>
          </p:cNvSpPr>
          <p:nvPr>
            <p:ph type="ctrTitle"/>
          </p:nvPr>
        </p:nvSpPr>
        <p:spPr>
          <a:xfrm>
            <a:off x="1086450" y="1151218"/>
            <a:ext cx="6971100" cy="22656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2307600" y="3516482"/>
            <a:ext cx="4528800" cy="475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1400"/>
              <a:buNone/>
              <a:defRPr sz="1600">
                <a:solidFill>
                  <a:srgbClr val="191919"/>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38"/>
        <p:cNvGrpSpPr/>
        <p:nvPr/>
      </p:nvGrpSpPr>
      <p:grpSpPr>
        <a:xfrm>
          <a:off x="0" y="0"/>
          <a:ext cx="0" cy="0"/>
          <a:chOff x="0" y="0"/>
          <a:chExt cx="0" cy="0"/>
        </a:xfrm>
      </p:grpSpPr>
      <p:pic>
        <p:nvPicPr>
          <p:cNvPr id="839" name="Google Shape;839;p27"/>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840" name="Google Shape;84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cxnSp>
        <p:nvCxnSpPr>
          <p:cNvPr id="841" name="Google Shape;841;p27"/>
          <p:cNvCxnSpPr/>
          <p:nvPr/>
        </p:nvCxnSpPr>
        <p:spPr>
          <a:xfrm rot="10800000">
            <a:off x="8248575" y="-155050"/>
            <a:ext cx="217800" cy="579600"/>
          </a:xfrm>
          <a:prstGeom prst="straightConnector1">
            <a:avLst/>
          </a:prstGeom>
          <a:noFill/>
          <a:ln w="28575" cap="flat" cmpd="sng">
            <a:solidFill>
              <a:srgbClr val="CC0000"/>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42" name="Google Shape;842;p27"/>
          <p:cNvGrpSpPr/>
          <p:nvPr/>
        </p:nvGrpSpPr>
        <p:grpSpPr>
          <a:xfrm>
            <a:off x="8349150" y="-12"/>
            <a:ext cx="255275" cy="412200"/>
            <a:chOff x="5682925" y="3195675"/>
            <a:chExt cx="255275" cy="412200"/>
          </a:xfrm>
        </p:grpSpPr>
        <p:sp>
          <p:nvSpPr>
            <p:cNvPr id="843" name="Google Shape;843;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27"/>
          <p:cNvGrpSpPr/>
          <p:nvPr/>
        </p:nvGrpSpPr>
        <p:grpSpPr>
          <a:xfrm>
            <a:off x="-473525" y="-318200"/>
            <a:ext cx="10477525" cy="5725675"/>
            <a:chOff x="-374437" y="-318200"/>
            <a:chExt cx="10477525" cy="5725675"/>
          </a:xfrm>
        </p:grpSpPr>
        <p:cxnSp>
          <p:nvCxnSpPr>
            <p:cNvPr id="851" name="Google Shape;851;p27"/>
            <p:cNvCxnSpPr/>
            <p:nvPr/>
          </p:nvCxnSpPr>
          <p:spPr>
            <a:xfrm rot="10800000" flipH="1">
              <a:off x="7123088" y="3995075"/>
              <a:ext cx="2626200" cy="1412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2" name="Google Shape;852;p27"/>
            <p:cNvCxnSpPr/>
            <p:nvPr/>
          </p:nvCxnSpPr>
          <p:spPr>
            <a:xfrm rot="10800000" flipH="1">
              <a:off x="-374437" y="-318200"/>
              <a:ext cx="1591800" cy="2122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3" name="Google Shape;853;p27"/>
            <p:cNvCxnSpPr/>
            <p:nvPr/>
          </p:nvCxnSpPr>
          <p:spPr>
            <a:xfrm>
              <a:off x="8564088" y="414325"/>
              <a:ext cx="1539000" cy="573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cxnSp>
        <p:nvCxnSpPr>
          <p:cNvPr id="854" name="Google Shape;854;p27"/>
          <p:cNvCxnSpPr/>
          <p:nvPr/>
        </p:nvCxnSpPr>
        <p:spPr>
          <a:xfrm rot="10800000">
            <a:off x="-10625" y="4498425"/>
            <a:ext cx="870600" cy="1770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5" name="Google Shape;855;p27"/>
          <p:cNvCxnSpPr/>
          <p:nvPr/>
        </p:nvCxnSpPr>
        <p:spPr>
          <a:xfrm rot="10800000">
            <a:off x="8248575" y="-155050"/>
            <a:ext cx="217800" cy="579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56" name="Google Shape;856;p27"/>
          <p:cNvGrpSpPr/>
          <p:nvPr/>
        </p:nvGrpSpPr>
        <p:grpSpPr>
          <a:xfrm>
            <a:off x="8349150" y="-12"/>
            <a:ext cx="255275" cy="412200"/>
            <a:chOff x="5682925" y="3195675"/>
            <a:chExt cx="255275" cy="412200"/>
          </a:xfrm>
        </p:grpSpPr>
        <p:sp>
          <p:nvSpPr>
            <p:cNvPr id="857" name="Google Shape;857;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4" name="Google Shape;864;p27"/>
          <p:cNvCxnSpPr/>
          <p:nvPr/>
        </p:nvCxnSpPr>
        <p:spPr>
          <a:xfrm flipH="1">
            <a:off x="778375" y="4675425"/>
            <a:ext cx="81600" cy="6939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65" name="Google Shape;865;p27"/>
          <p:cNvGrpSpPr/>
          <p:nvPr/>
        </p:nvGrpSpPr>
        <p:grpSpPr>
          <a:xfrm>
            <a:off x="691525" y="4380813"/>
            <a:ext cx="255288" cy="412200"/>
            <a:chOff x="5682925" y="3195675"/>
            <a:chExt cx="255288" cy="412200"/>
          </a:xfrm>
        </p:grpSpPr>
        <p:sp>
          <p:nvSpPr>
            <p:cNvPr id="866" name="Google Shape;866;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3273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8"/>
        <p:cNvGrpSpPr/>
        <p:nvPr/>
      </p:nvGrpSpPr>
      <p:grpSpPr>
        <a:xfrm>
          <a:off x="0" y="0"/>
          <a:ext cx="0" cy="0"/>
          <a:chOff x="0" y="0"/>
          <a:chExt cx="0" cy="0"/>
        </a:xfrm>
      </p:grpSpPr>
      <p:pic>
        <p:nvPicPr>
          <p:cNvPr id="239" name="Google Shape;239;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40" name="Google Shape;240;p9"/>
          <p:cNvPicPr preferRelativeResize="0"/>
          <p:nvPr/>
        </p:nvPicPr>
        <p:blipFill>
          <a:blip r:embed="rId3">
            <a:alphaModFix/>
          </a:blip>
          <a:stretch>
            <a:fillRect/>
          </a:stretch>
        </p:blipFill>
        <p:spPr>
          <a:xfrm>
            <a:off x="865625" y="691900"/>
            <a:ext cx="7717550" cy="4064499"/>
          </a:xfrm>
          <a:prstGeom prst="rect">
            <a:avLst/>
          </a:prstGeom>
          <a:noFill/>
          <a:ln>
            <a:noFill/>
          </a:ln>
        </p:spPr>
      </p:pic>
      <p:sp>
        <p:nvSpPr>
          <p:cNvPr id="241" name="Google Shape;241;p9"/>
          <p:cNvSpPr txBox="1">
            <a:spLocks noGrp="1"/>
          </p:cNvSpPr>
          <p:nvPr>
            <p:ph type="title"/>
          </p:nvPr>
        </p:nvSpPr>
        <p:spPr>
          <a:xfrm>
            <a:off x="2084850" y="1094000"/>
            <a:ext cx="4872900" cy="1964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900"/>
              <a:buNone/>
              <a:defRPr sz="9600">
                <a:solidFill>
                  <a:schemeClr val="lt2"/>
                </a:solidFill>
              </a:defRPr>
            </a:lvl1pPr>
            <a:lvl2pPr lvl="1" algn="ctr" rtl="0">
              <a:spcBef>
                <a:spcPts val="0"/>
              </a:spcBef>
              <a:spcAft>
                <a:spcPts val="0"/>
              </a:spcAft>
              <a:buSzPts val="2900"/>
              <a:buNone/>
              <a:defRPr/>
            </a:lvl2pPr>
            <a:lvl3pPr lvl="2" algn="ctr" rtl="0">
              <a:spcBef>
                <a:spcPts val="0"/>
              </a:spcBef>
              <a:spcAft>
                <a:spcPts val="0"/>
              </a:spcAft>
              <a:buSzPts val="2900"/>
              <a:buNone/>
              <a:defRPr/>
            </a:lvl3pPr>
            <a:lvl4pPr lvl="3" algn="ctr" rtl="0">
              <a:spcBef>
                <a:spcPts val="0"/>
              </a:spcBef>
              <a:spcAft>
                <a:spcPts val="0"/>
              </a:spcAft>
              <a:buSzPts val="2900"/>
              <a:buNone/>
              <a:defRPr/>
            </a:lvl4pPr>
            <a:lvl5pPr lvl="4" algn="ctr" rtl="0">
              <a:spcBef>
                <a:spcPts val="0"/>
              </a:spcBef>
              <a:spcAft>
                <a:spcPts val="0"/>
              </a:spcAft>
              <a:buSzPts val="2900"/>
              <a:buNone/>
              <a:defRPr/>
            </a:lvl5pPr>
            <a:lvl6pPr lvl="5" algn="ctr" rtl="0">
              <a:spcBef>
                <a:spcPts val="0"/>
              </a:spcBef>
              <a:spcAft>
                <a:spcPts val="0"/>
              </a:spcAft>
              <a:buSzPts val="2900"/>
              <a:buNone/>
              <a:defRPr/>
            </a:lvl6pPr>
            <a:lvl7pPr lvl="6" algn="ctr" rtl="0">
              <a:spcBef>
                <a:spcPts val="0"/>
              </a:spcBef>
              <a:spcAft>
                <a:spcPts val="0"/>
              </a:spcAft>
              <a:buSzPts val="2900"/>
              <a:buNone/>
              <a:defRPr/>
            </a:lvl7pPr>
            <a:lvl8pPr lvl="7" algn="ctr" rtl="0">
              <a:spcBef>
                <a:spcPts val="0"/>
              </a:spcBef>
              <a:spcAft>
                <a:spcPts val="0"/>
              </a:spcAft>
              <a:buSzPts val="2900"/>
              <a:buNone/>
              <a:defRPr/>
            </a:lvl8pPr>
            <a:lvl9pPr lvl="8" algn="ctr" rtl="0">
              <a:spcBef>
                <a:spcPts val="0"/>
              </a:spcBef>
              <a:spcAft>
                <a:spcPts val="0"/>
              </a:spcAft>
              <a:buSzPts val="2900"/>
              <a:buNone/>
              <a:defRPr/>
            </a:lvl9pPr>
          </a:lstStyle>
          <a:p>
            <a:endParaRPr/>
          </a:p>
        </p:txBody>
      </p:sp>
      <p:sp>
        <p:nvSpPr>
          <p:cNvPr id="242" name="Google Shape;242;p9"/>
          <p:cNvSpPr txBox="1">
            <a:spLocks noGrp="1"/>
          </p:cNvSpPr>
          <p:nvPr>
            <p:ph type="subTitle" idx="1"/>
          </p:nvPr>
        </p:nvSpPr>
        <p:spPr>
          <a:xfrm>
            <a:off x="2084850" y="3218400"/>
            <a:ext cx="4872900" cy="671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3" name="Google Shape;243;p9"/>
          <p:cNvGrpSpPr/>
          <p:nvPr/>
        </p:nvGrpSpPr>
        <p:grpSpPr>
          <a:xfrm>
            <a:off x="-129412" y="-75925"/>
            <a:ext cx="9402825" cy="5676575"/>
            <a:chOff x="-30325" y="-75925"/>
            <a:chExt cx="9402825" cy="5676575"/>
          </a:xfrm>
        </p:grpSpPr>
        <p:cxnSp>
          <p:nvCxnSpPr>
            <p:cNvPr id="244" name="Google Shape;244;p9"/>
            <p:cNvCxnSpPr/>
            <p:nvPr/>
          </p:nvCxnSpPr>
          <p:spPr>
            <a:xfrm rot="10800000" flipH="1">
              <a:off x="8389625" y="-7625"/>
              <a:ext cx="533400" cy="8001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5" name="Google Shape;245;p9"/>
            <p:cNvCxnSpPr/>
            <p:nvPr/>
          </p:nvCxnSpPr>
          <p:spPr>
            <a:xfrm rot="10800000">
              <a:off x="586450" y="525575"/>
              <a:ext cx="7869000" cy="197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6" name="Google Shape;246;p9"/>
            <p:cNvCxnSpPr/>
            <p:nvPr/>
          </p:nvCxnSpPr>
          <p:spPr>
            <a:xfrm rot="10800000" flipH="1">
              <a:off x="7743500" y="4373950"/>
              <a:ext cx="1629000" cy="1226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7" name="Google Shape;247;p9"/>
            <p:cNvCxnSpPr/>
            <p:nvPr/>
          </p:nvCxnSpPr>
          <p:spPr>
            <a:xfrm rot="10800000">
              <a:off x="8397400" y="792475"/>
              <a:ext cx="399900" cy="4000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8" name="Google Shape;248;p9"/>
            <p:cNvCxnSpPr/>
            <p:nvPr/>
          </p:nvCxnSpPr>
          <p:spPr>
            <a:xfrm rot="10800000">
              <a:off x="-30325" y="350425"/>
              <a:ext cx="628500" cy="194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9" name="Google Shape;249;p9"/>
            <p:cNvCxnSpPr/>
            <p:nvPr/>
          </p:nvCxnSpPr>
          <p:spPr>
            <a:xfrm rot="10800000" flipH="1">
              <a:off x="598175" y="0"/>
              <a:ext cx="278100" cy="533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0" name="Google Shape;250;p9"/>
            <p:cNvCxnSpPr/>
            <p:nvPr/>
          </p:nvCxnSpPr>
          <p:spPr>
            <a:xfrm rot="10800000">
              <a:off x="7518900" y="-75925"/>
              <a:ext cx="915900" cy="8058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1" name="Google Shape;251;p9"/>
            <p:cNvCxnSpPr/>
            <p:nvPr/>
          </p:nvCxnSpPr>
          <p:spPr>
            <a:xfrm>
              <a:off x="586750" y="388625"/>
              <a:ext cx="221400" cy="42513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2" name="Google Shape;252;p9"/>
            <p:cNvCxnSpPr/>
            <p:nvPr/>
          </p:nvCxnSpPr>
          <p:spPr>
            <a:xfrm>
              <a:off x="792475" y="4625350"/>
              <a:ext cx="8001000" cy="171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3" name="Google Shape;253;p9"/>
            <p:cNvCxnSpPr/>
            <p:nvPr/>
          </p:nvCxnSpPr>
          <p:spPr>
            <a:xfrm>
              <a:off x="-22850" y="2827025"/>
              <a:ext cx="1181100" cy="2575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grpSp>
        <p:nvGrpSpPr>
          <p:cNvPr id="254" name="Google Shape;254;p9"/>
          <p:cNvGrpSpPr/>
          <p:nvPr/>
        </p:nvGrpSpPr>
        <p:grpSpPr>
          <a:xfrm>
            <a:off x="8162725" y="416013"/>
            <a:ext cx="255275" cy="412200"/>
            <a:chOff x="5682925" y="3195675"/>
            <a:chExt cx="255275" cy="412200"/>
          </a:xfrm>
        </p:grpSpPr>
        <p:sp>
          <p:nvSpPr>
            <p:cNvPr id="255" name="Google Shape;255;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9"/>
          <p:cNvGrpSpPr/>
          <p:nvPr/>
        </p:nvGrpSpPr>
        <p:grpSpPr>
          <a:xfrm>
            <a:off x="585575" y="4226213"/>
            <a:ext cx="255288" cy="412200"/>
            <a:chOff x="5682925" y="3195675"/>
            <a:chExt cx="255288" cy="412200"/>
          </a:xfrm>
        </p:grpSpPr>
        <p:sp>
          <p:nvSpPr>
            <p:cNvPr id="263" name="Google Shape;263;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9"/>
          <p:cNvGrpSpPr/>
          <p:nvPr/>
        </p:nvGrpSpPr>
        <p:grpSpPr>
          <a:xfrm>
            <a:off x="8568700" y="4397888"/>
            <a:ext cx="255275" cy="412200"/>
            <a:chOff x="5682925" y="3195675"/>
            <a:chExt cx="255275" cy="412200"/>
          </a:xfrm>
        </p:grpSpPr>
        <p:sp>
          <p:nvSpPr>
            <p:cNvPr id="271" name="Google Shape;271;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9"/>
          <p:cNvGrpSpPr/>
          <p:nvPr/>
        </p:nvGrpSpPr>
        <p:grpSpPr>
          <a:xfrm>
            <a:off x="358863" y="150663"/>
            <a:ext cx="255275" cy="412200"/>
            <a:chOff x="5682925" y="3195675"/>
            <a:chExt cx="255275" cy="412200"/>
          </a:xfrm>
        </p:grpSpPr>
        <p:sp>
          <p:nvSpPr>
            <p:cNvPr id="279" name="Google Shape;279;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6"/>
        <p:cNvGrpSpPr/>
        <p:nvPr/>
      </p:nvGrpSpPr>
      <p:grpSpPr>
        <a:xfrm>
          <a:off x="0" y="0"/>
          <a:ext cx="0" cy="0"/>
          <a:chOff x="0" y="0"/>
          <a:chExt cx="0" cy="0"/>
        </a:xfrm>
      </p:grpSpPr>
      <p:sp>
        <p:nvSpPr>
          <p:cNvPr id="287" name="Google Shape;287;p10"/>
          <p:cNvSpPr>
            <a:spLocks noGrp="1"/>
          </p:cNvSpPr>
          <p:nvPr>
            <p:ph type="pic" idx="2"/>
          </p:nvPr>
        </p:nvSpPr>
        <p:spPr>
          <a:xfrm>
            <a:off x="-25" y="-13725"/>
            <a:ext cx="9144000" cy="5157300"/>
          </a:xfrm>
          <a:prstGeom prst="rect">
            <a:avLst/>
          </a:prstGeom>
          <a:noFill/>
          <a:ln>
            <a:noFill/>
          </a:ln>
        </p:spPr>
      </p:sp>
      <p:sp>
        <p:nvSpPr>
          <p:cNvPr id="288" name="Google Shape;288;p10"/>
          <p:cNvSpPr txBox="1">
            <a:spLocks noGrp="1"/>
          </p:cNvSpPr>
          <p:nvPr>
            <p:ph type="title"/>
          </p:nvPr>
        </p:nvSpPr>
        <p:spPr>
          <a:xfrm>
            <a:off x="713225" y="1682500"/>
            <a:ext cx="3546300" cy="20283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900"/>
              <a:buNone/>
              <a:defRPr sz="3000">
                <a:solidFill>
                  <a:schemeClr val="dk1"/>
                </a:solidFill>
              </a:defRPr>
            </a:lvl1pPr>
            <a:lvl2pPr lvl="1" algn="ctr" rtl="0">
              <a:spcBef>
                <a:spcPts val="0"/>
              </a:spcBef>
              <a:spcAft>
                <a:spcPts val="0"/>
              </a:spcAft>
              <a:buSzPts val="2900"/>
              <a:buNone/>
              <a:defRPr/>
            </a:lvl2pPr>
            <a:lvl3pPr lvl="2" algn="ctr" rtl="0">
              <a:spcBef>
                <a:spcPts val="0"/>
              </a:spcBef>
              <a:spcAft>
                <a:spcPts val="0"/>
              </a:spcAft>
              <a:buSzPts val="2900"/>
              <a:buNone/>
              <a:defRPr/>
            </a:lvl3pPr>
            <a:lvl4pPr lvl="3" algn="ctr" rtl="0">
              <a:spcBef>
                <a:spcPts val="0"/>
              </a:spcBef>
              <a:spcAft>
                <a:spcPts val="0"/>
              </a:spcAft>
              <a:buSzPts val="2900"/>
              <a:buNone/>
              <a:defRPr/>
            </a:lvl4pPr>
            <a:lvl5pPr lvl="4" algn="ctr" rtl="0">
              <a:spcBef>
                <a:spcPts val="0"/>
              </a:spcBef>
              <a:spcAft>
                <a:spcPts val="0"/>
              </a:spcAft>
              <a:buSzPts val="2900"/>
              <a:buNone/>
              <a:defRPr/>
            </a:lvl5pPr>
            <a:lvl6pPr lvl="5" algn="ctr" rtl="0">
              <a:spcBef>
                <a:spcPts val="0"/>
              </a:spcBef>
              <a:spcAft>
                <a:spcPts val="0"/>
              </a:spcAft>
              <a:buSzPts val="2900"/>
              <a:buNone/>
              <a:defRPr/>
            </a:lvl6pPr>
            <a:lvl7pPr lvl="6" algn="ctr" rtl="0">
              <a:spcBef>
                <a:spcPts val="0"/>
              </a:spcBef>
              <a:spcAft>
                <a:spcPts val="0"/>
              </a:spcAft>
              <a:buSzPts val="2900"/>
              <a:buNone/>
              <a:defRPr/>
            </a:lvl7pPr>
            <a:lvl8pPr lvl="7" algn="ctr" rtl="0">
              <a:spcBef>
                <a:spcPts val="0"/>
              </a:spcBef>
              <a:spcAft>
                <a:spcPts val="0"/>
              </a:spcAft>
              <a:buSzPts val="2900"/>
              <a:buNone/>
              <a:defRPr/>
            </a:lvl8pPr>
            <a:lvl9pPr lvl="8" algn="ctr" rtl="0">
              <a:spcBef>
                <a:spcPts val="0"/>
              </a:spcBef>
              <a:spcAft>
                <a:spcPts val="0"/>
              </a:spcAft>
              <a:buSzPts val="29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36"/>
        <p:cNvGrpSpPr/>
        <p:nvPr/>
      </p:nvGrpSpPr>
      <p:grpSpPr>
        <a:xfrm>
          <a:off x="0" y="0"/>
          <a:ext cx="0" cy="0"/>
          <a:chOff x="0" y="0"/>
          <a:chExt cx="0" cy="0"/>
        </a:xfrm>
      </p:grpSpPr>
      <p:pic>
        <p:nvPicPr>
          <p:cNvPr id="337" name="Google Shape;337;p13"/>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338" name="Google Shape;33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339" name="Google Shape;339;p13"/>
          <p:cNvSpPr txBox="1">
            <a:spLocks noGrp="1"/>
          </p:cNvSpPr>
          <p:nvPr>
            <p:ph type="subTitle" idx="1"/>
          </p:nvPr>
        </p:nvSpPr>
        <p:spPr>
          <a:xfrm>
            <a:off x="720000"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13"/>
          <p:cNvSpPr txBox="1">
            <a:spLocks noGrp="1"/>
          </p:cNvSpPr>
          <p:nvPr>
            <p:ph type="subTitle" idx="2"/>
          </p:nvPr>
        </p:nvSpPr>
        <p:spPr>
          <a:xfrm>
            <a:off x="3419271"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1" name="Google Shape;341;p13"/>
          <p:cNvSpPr txBox="1">
            <a:spLocks noGrp="1"/>
          </p:cNvSpPr>
          <p:nvPr>
            <p:ph type="subTitle" idx="3"/>
          </p:nvPr>
        </p:nvSpPr>
        <p:spPr>
          <a:xfrm>
            <a:off x="720000"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13"/>
          <p:cNvSpPr txBox="1">
            <a:spLocks noGrp="1"/>
          </p:cNvSpPr>
          <p:nvPr>
            <p:ph type="subTitle" idx="4"/>
          </p:nvPr>
        </p:nvSpPr>
        <p:spPr>
          <a:xfrm>
            <a:off x="3419271"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13"/>
          <p:cNvSpPr txBox="1">
            <a:spLocks noGrp="1"/>
          </p:cNvSpPr>
          <p:nvPr>
            <p:ph type="subTitle" idx="5"/>
          </p:nvPr>
        </p:nvSpPr>
        <p:spPr>
          <a:xfrm>
            <a:off x="6118549"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13"/>
          <p:cNvSpPr txBox="1">
            <a:spLocks noGrp="1"/>
          </p:cNvSpPr>
          <p:nvPr>
            <p:ph type="subTitle" idx="6"/>
          </p:nvPr>
        </p:nvSpPr>
        <p:spPr>
          <a:xfrm>
            <a:off x="6118549"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5" name="Google Shape;345;p13"/>
          <p:cNvSpPr txBox="1">
            <a:spLocks noGrp="1"/>
          </p:cNvSpPr>
          <p:nvPr>
            <p:ph type="title" idx="7" hasCustomPrompt="1"/>
          </p:nvPr>
        </p:nvSpPr>
        <p:spPr>
          <a:xfrm>
            <a:off x="720000"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6" name="Google Shape;346;p13"/>
          <p:cNvSpPr txBox="1">
            <a:spLocks noGrp="1"/>
          </p:cNvSpPr>
          <p:nvPr>
            <p:ph type="title" idx="8" hasCustomPrompt="1"/>
          </p:nvPr>
        </p:nvSpPr>
        <p:spPr>
          <a:xfrm>
            <a:off x="720000"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7" name="Google Shape;347;p13"/>
          <p:cNvSpPr txBox="1">
            <a:spLocks noGrp="1"/>
          </p:cNvSpPr>
          <p:nvPr>
            <p:ph type="title" idx="9" hasCustomPrompt="1"/>
          </p:nvPr>
        </p:nvSpPr>
        <p:spPr>
          <a:xfrm>
            <a:off x="3419271"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8" name="Google Shape;348;p13"/>
          <p:cNvSpPr txBox="1">
            <a:spLocks noGrp="1"/>
          </p:cNvSpPr>
          <p:nvPr>
            <p:ph type="title" idx="13" hasCustomPrompt="1"/>
          </p:nvPr>
        </p:nvSpPr>
        <p:spPr>
          <a:xfrm>
            <a:off x="3419271"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9" name="Google Shape;349;p13"/>
          <p:cNvSpPr txBox="1">
            <a:spLocks noGrp="1"/>
          </p:cNvSpPr>
          <p:nvPr>
            <p:ph type="title" idx="14" hasCustomPrompt="1"/>
          </p:nvPr>
        </p:nvSpPr>
        <p:spPr>
          <a:xfrm>
            <a:off x="6118549"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0" name="Google Shape;350;p13"/>
          <p:cNvSpPr txBox="1">
            <a:spLocks noGrp="1"/>
          </p:cNvSpPr>
          <p:nvPr>
            <p:ph type="title" idx="15" hasCustomPrompt="1"/>
          </p:nvPr>
        </p:nvSpPr>
        <p:spPr>
          <a:xfrm>
            <a:off x="6118549"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1" name="Google Shape;351;p13"/>
          <p:cNvSpPr txBox="1">
            <a:spLocks noGrp="1"/>
          </p:cNvSpPr>
          <p:nvPr>
            <p:ph type="subTitle" idx="16"/>
          </p:nvPr>
        </p:nvSpPr>
        <p:spPr>
          <a:xfrm>
            <a:off x="720000"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2" name="Google Shape;352;p13"/>
          <p:cNvSpPr txBox="1">
            <a:spLocks noGrp="1"/>
          </p:cNvSpPr>
          <p:nvPr>
            <p:ph type="subTitle" idx="17"/>
          </p:nvPr>
        </p:nvSpPr>
        <p:spPr>
          <a:xfrm>
            <a:off x="3419271"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3" name="Google Shape;353;p13"/>
          <p:cNvSpPr txBox="1">
            <a:spLocks noGrp="1"/>
          </p:cNvSpPr>
          <p:nvPr>
            <p:ph type="subTitle" idx="18"/>
          </p:nvPr>
        </p:nvSpPr>
        <p:spPr>
          <a:xfrm>
            <a:off x="6118549"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4" name="Google Shape;354;p13"/>
          <p:cNvSpPr txBox="1">
            <a:spLocks noGrp="1"/>
          </p:cNvSpPr>
          <p:nvPr>
            <p:ph type="subTitle" idx="19"/>
          </p:nvPr>
        </p:nvSpPr>
        <p:spPr>
          <a:xfrm>
            <a:off x="720000"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5" name="Google Shape;355;p13"/>
          <p:cNvSpPr txBox="1">
            <a:spLocks noGrp="1"/>
          </p:cNvSpPr>
          <p:nvPr>
            <p:ph type="subTitle" idx="20"/>
          </p:nvPr>
        </p:nvSpPr>
        <p:spPr>
          <a:xfrm>
            <a:off x="3419271"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6" name="Google Shape;356;p13"/>
          <p:cNvSpPr txBox="1">
            <a:spLocks noGrp="1"/>
          </p:cNvSpPr>
          <p:nvPr>
            <p:ph type="subTitle" idx="21"/>
          </p:nvPr>
        </p:nvSpPr>
        <p:spPr>
          <a:xfrm>
            <a:off x="6118549"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357" name="Google Shape;357;p13"/>
          <p:cNvCxnSpPr/>
          <p:nvPr/>
        </p:nvCxnSpPr>
        <p:spPr>
          <a:xfrm rot="10800000">
            <a:off x="7924750" y="-137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58" name="Google Shape;358;p13"/>
          <p:cNvCxnSpPr/>
          <p:nvPr/>
        </p:nvCxnSpPr>
        <p:spPr>
          <a:xfrm rot="10800000">
            <a:off x="-297250" y="4334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nvGrpSpPr>
          <p:cNvPr id="359" name="Google Shape;359;p13"/>
          <p:cNvGrpSpPr/>
          <p:nvPr/>
        </p:nvGrpSpPr>
        <p:grpSpPr>
          <a:xfrm>
            <a:off x="-411475" y="-136975"/>
            <a:ext cx="1790700" cy="1211400"/>
            <a:chOff x="-411475" y="-136975"/>
            <a:chExt cx="1790700" cy="1211400"/>
          </a:xfrm>
        </p:grpSpPr>
        <p:cxnSp>
          <p:nvCxnSpPr>
            <p:cNvPr id="360" name="Google Shape;360;p13"/>
            <p:cNvCxnSpPr/>
            <p:nvPr/>
          </p:nvCxnSpPr>
          <p:spPr>
            <a:xfrm>
              <a:off x="-38100" y="-38100"/>
              <a:ext cx="464700" cy="5562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61" name="Google Shape;361;p13"/>
            <p:cNvCxnSpPr/>
            <p:nvPr/>
          </p:nvCxnSpPr>
          <p:spPr>
            <a:xfrm rot="10800000" flipH="1">
              <a:off x="-411475" y="-136975"/>
              <a:ext cx="1790700" cy="12114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362" name="Google Shape;362;p13"/>
          <p:cNvGrpSpPr/>
          <p:nvPr/>
        </p:nvGrpSpPr>
        <p:grpSpPr>
          <a:xfrm>
            <a:off x="7924750" y="2781300"/>
            <a:ext cx="1463100" cy="2567950"/>
            <a:chOff x="7924750" y="2781300"/>
            <a:chExt cx="1463100" cy="2567950"/>
          </a:xfrm>
        </p:grpSpPr>
        <p:cxnSp>
          <p:nvCxnSpPr>
            <p:cNvPr id="363" name="Google Shape;363;p13"/>
            <p:cNvCxnSpPr/>
            <p:nvPr/>
          </p:nvCxnSpPr>
          <p:spPr>
            <a:xfrm flipH="1">
              <a:off x="8667725" y="2781300"/>
              <a:ext cx="674400" cy="20727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64" name="Google Shape;364;p13"/>
            <p:cNvCxnSpPr/>
            <p:nvPr/>
          </p:nvCxnSpPr>
          <p:spPr>
            <a:xfrm rot="10800000" flipH="1">
              <a:off x="7924750" y="4366150"/>
              <a:ext cx="1463100" cy="9831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365" name="Google Shape;365;p13"/>
          <p:cNvGrpSpPr/>
          <p:nvPr/>
        </p:nvGrpSpPr>
        <p:grpSpPr>
          <a:xfrm>
            <a:off x="8528663" y="4456988"/>
            <a:ext cx="255275" cy="412200"/>
            <a:chOff x="5682925" y="3195675"/>
            <a:chExt cx="255275" cy="412200"/>
          </a:xfrm>
        </p:grpSpPr>
        <p:sp>
          <p:nvSpPr>
            <p:cNvPr id="366" name="Google Shape;366;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3"/>
          <p:cNvGrpSpPr/>
          <p:nvPr/>
        </p:nvGrpSpPr>
        <p:grpSpPr>
          <a:xfrm>
            <a:off x="274363" y="105888"/>
            <a:ext cx="255275" cy="412200"/>
            <a:chOff x="5682925" y="3195675"/>
            <a:chExt cx="255275" cy="412200"/>
          </a:xfrm>
        </p:grpSpPr>
        <p:sp>
          <p:nvSpPr>
            <p:cNvPr id="374" name="Google Shape;374;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3"/>
          <p:cNvGrpSpPr/>
          <p:nvPr/>
        </p:nvGrpSpPr>
        <p:grpSpPr>
          <a:xfrm>
            <a:off x="274363" y="105888"/>
            <a:ext cx="255275" cy="412200"/>
            <a:chOff x="5682925" y="3195675"/>
            <a:chExt cx="255275" cy="412200"/>
          </a:xfrm>
        </p:grpSpPr>
        <p:sp>
          <p:nvSpPr>
            <p:cNvPr id="382" name="Google Shape;382;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557"/>
        <p:cNvGrpSpPr/>
        <p:nvPr/>
      </p:nvGrpSpPr>
      <p:grpSpPr>
        <a:xfrm>
          <a:off x="0" y="0"/>
          <a:ext cx="0" cy="0"/>
          <a:chOff x="0" y="0"/>
          <a:chExt cx="0" cy="0"/>
        </a:xfrm>
      </p:grpSpPr>
      <p:pic>
        <p:nvPicPr>
          <p:cNvPr id="558" name="Google Shape;558;p18"/>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559" name="Google Shape;559;p18"/>
          <p:cNvSpPr txBox="1">
            <a:spLocks noGrp="1"/>
          </p:cNvSpPr>
          <p:nvPr>
            <p:ph type="title"/>
          </p:nvPr>
        </p:nvSpPr>
        <p:spPr>
          <a:xfrm>
            <a:off x="4837200" y="1501200"/>
            <a:ext cx="35934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560" name="Google Shape;560;p18"/>
          <p:cNvSpPr txBox="1">
            <a:spLocks noGrp="1"/>
          </p:cNvSpPr>
          <p:nvPr>
            <p:ph type="subTitle" idx="1"/>
          </p:nvPr>
        </p:nvSpPr>
        <p:spPr>
          <a:xfrm>
            <a:off x="4837371" y="2562000"/>
            <a:ext cx="35934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61" name="Google Shape;561;p18"/>
          <p:cNvGrpSpPr/>
          <p:nvPr/>
        </p:nvGrpSpPr>
        <p:grpSpPr>
          <a:xfrm>
            <a:off x="-323850" y="-753725"/>
            <a:ext cx="9756350" cy="6569425"/>
            <a:chOff x="-224762" y="-753725"/>
            <a:chExt cx="9756350" cy="6569425"/>
          </a:xfrm>
        </p:grpSpPr>
        <p:cxnSp>
          <p:nvCxnSpPr>
            <p:cNvPr id="562" name="Google Shape;562;p18"/>
            <p:cNvCxnSpPr/>
            <p:nvPr/>
          </p:nvCxnSpPr>
          <p:spPr>
            <a:xfrm rot="10800000" flipH="1">
              <a:off x="8391288" y="54575"/>
              <a:ext cx="1140300" cy="600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3" name="Google Shape;563;p18"/>
            <p:cNvCxnSpPr/>
            <p:nvPr/>
          </p:nvCxnSpPr>
          <p:spPr>
            <a:xfrm rot="10800000" flipH="1">
              <a:off x="7966738" y="4362500"/>
              <a:ext cx="1442400" cy="14532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4" name="Google Shape;564;p18"/>
            <p:cNvCxnSpPr/>
            <p:nvPr/>
          </p:nvCxnSpPr>
          <p:spPr>
            <a:xfrm rot="10800000" flipH="1">
              <a:off x="-224762" y="-753725"/>
              <a:ext cx="1524000" cy="2718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5" name="Google Shape;565;p18"/>
            <p:cNvCxnSpPr/>
            <p:nvPr/>
          </p:nvCxnSpPr>
          <p:spPr>
            <a:xfrm rot="10800000">
              <a:off x="7518488" y="-75925"/>
              <a:ext cx="879600" cy="7209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6" name="Google Shape;566;p18"/>
            <p:cNvCxnSpPr/>
            <p:nvPr/>
          </p:nvCxnSpPr>
          <p:spPr>
            <a:xfrm>
              <a:off x="795763" y="4659075"/>
              <a:ext cx="979800" cy="707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7" name="Google Shape;567;p18"/>
            <p:cNvCxnSpPr/>
            <p:nvPr/>
          </p:nvCxnSpPr>
          <p:spPr>
            <a:xfrm flipH="1">
              <a:off x="-47837" y="4631875"/>
              <a:ext cx="802800" cy="353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grpSp>
        <p:nvGrpSpPr>
          <p:cNvPr id="568" name="Google Shape;568;p18"/>
          <p:cNvGrpSpPr/>
          <p:nvPr/>
        </p:nvGrpSpPr>
        <p:grpSpPr>
          <a:xfrm>
            <a:off x="8175312" y="218675"/>
            <a:ext cx="255301" cy="412200"/>
            <a:chOff x="5682925" y="3195675"/>
            <a:chExt cx="255275" cy="412200"/>
          </a:xfrm>
        </p:grpSpPr>
        <p:sp>
          <p:nvSpPr>
            <p:cNvPr id="569" name="Google Shape;569;p1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18"/>
          <p:cNvGrpSpPr/>
          <p:nvPr/>
        </p:nvGrpSpPr>
        <p:grpSpPr>
          <a:xfrm>
            <a:off x="530812" y="4397900"/>
            <a:ext cx="255301" cy="412200"/>
            <a:chOff x="5682925" y="3195675"/>
            <a:chExt cx="255275" cy="412200"/>
          </a:xfrm>
        </p:grpSpPr>
        <p:sp>
          <p:nvSpPr>
            <p:cNvPr id="577" name="Google Shape;577;p1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936"/>
        <p:cNvGrpSpPr/>
        <p:nvPr/>
      </p:nvGrpSpPr>
      <p:grpSpPr>
        <a:xfrm>
          <a:off x="0" y="0"/>
          <a:ext cx="0" cy="0"/>
          <a:chOff x="0" y="0"/>
          <a:chExt cx="0" cy="0"/>
        </a:xfrm>
      </p:grpSpPr>
      <p:pic>
        <p:nvPicPr>
          <p:cNvPr id="937" name="Google Shape;937;p3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938" name="Google Shape;938;p31"/>
          <p:cNvPicPr preferRelativeResize="0"/>
          <p:nvPr/>
        </p:nvPicPr>
        <p:blipFill>
          <a:blip r:embed="rId3">
            <a:alphaModFix/>
          </a:blip>
          <a:stretch>
            <a:fillRect/>
          </a:stretch>
        </p:blipFill>
        <p:spPr>
          <a:xfrm>
            <a:off x="713225" y="539500"/>
            <a:ext cx="7717550" cy="4064499"/>
          </a:xfrm>
          <a:prstGeom prst="rect">
            <a:avLst/>
          </a:prstGeom>
          <a:noFill/>
          <a:ln>
            <a:noFill/>
          </a:ln>
        </p:spPr>
      </p:pic>
      <p:sp>
        <p:nvSpPr>
          <p:cNvPr id="939" name="Google Shape;939;p31"/>
          <p:cNvSpPr txBox="1">
            <a:spLocks noGrp="1"/>
          </p:cNvSpPr>
          <p:nvPr>
            <p:ph type="title"/>
          </p:nvPr>
        </p:nvSpPr>
        <p:spPr>
          <a:xfrm>
            <a:off x="2145547" y="677525"/>
            <a:ext cx="48528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900"/>
              <a:buNone/>
              <a:defRPr sz="7200">
                <a:solidFill>
                  <a:schemeClr val="lt2"/>
                </a:solidFill>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940" name="Google Shape;940;p31"/>
          <p:cNvSpPr txBox="1">
            <a:spLocks noGrp="1"/>
          </p:cNvSpPr>
          <p:nvPr>
            <p:ph type="subTitle" idx="1"/>
          </p:nvPr>
        </p:nvSpPr>
        <p:spPr>
          <a:xfrm>
            <a:off x="2145547" y="1841450"/>
            <a:ext cx="48528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1" name="Google Shape;941;p31"/>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lt1"/>
                </a:solidFill>
                <a:latin typeface="Jost"/>
                <a:ea typeface="Jost"/>
                <a:cs typeface="Jost"/>
                <a:sym typeface="Jost"/>
              </a:rPr>
              <a:t>CREDITS:</a:t>
            </a:r>
            <a:r>
              <a:rPr lang="en" sz="1200">
                <a:solidFill>
                  <a:schemeClr val="lt1"/>
                </a:solidFill>
                <a:latin typeface="Jost"/>
                <a:ea typeface="Jost"/>
                <a:cs typeface="Jost"/>
                <a:sym typeface="Jost"/>
              </a:rPr>
              <a:t> This presentation template was created by </a:t>
            </a:r>
            <a:r>
              <a:rPr lang="en" sz="1200" b="1" u="sng">
                <a:solidFill>
                  <a:schemeClr val="lt1"/>
                </a:solidFill>
                <a:latin typeface="Jost"/>
                <a:ea typeface="Jost"/>
                <a:cs typeface="Jost"/>
                <a:sym typeface="Jost"/>
                <a:hlinkClick r:id="rId4">
                  <a:extLst>
                    <a:ext uri="{A12FA001-AC4F-418D-AE19-62706E023703}">
                      <ahyp:hlinkClr xmlns:ahyp="http://schemas.microsoft.com/office/drawing/2018/hyperlinkcolor" val="tx"/>
                    </a:ext>
                  </a:extLst>
                </a:hlinkClick>
              </a:rPr>
              <a:t>Slidesgo</a:t>
            </a:r>
            <a:r>
              <a:rPr lang="en" sz="1200">
                <a:solidFill>
                  <a:schemeClr val="lt1"/>
                </a:solidFill>
                <a:latin typeface="Jost"/>
                <a:ea typeface="Jost"/>
                <a:cs typeface="Jost"/>
                <a:sym typeface="Jost"/>
              </a:rPr>
              <a:t>, and includes icons by </a:t>
            </a:r>
            <a:r>
              <a:rPr lang="en" sz="1200" b="1" u="sng">
                <a:solidFill>
                  <a:schemeClr val="lt1"/>
                </a:solidFill>
                <a:latin typeface="Jost"/>
                <a:ea typeface="Jost"/>
                <a:cs typeface="Jost"/>
                <a:sym typeface="Jost"/>
                <a:hlinkClick r:id="rId5">
                  <a:extLst>
                    <a:ext uri="{A12FA001-AC4F-418D-AE19-62706E023703}">
                      <ahyp:hlinkClr xmlns:ahyp="http://schemas.microsoft.com/office/drawing/2018/hyperlinkcolor" val="tx"/>
                    </a:ext>
                  </a:extLst>
                </a:hlinkClick>
              </a:rPr>
              <a:t>Flaticon</a:t>
            </a:r>
            <a:r>
              <a:rPr lang="en" sz="1200">
                <a:solidFill>
                  <a:schemeClr val="lt1"/>
                </a:solidFill>
                <a:latin typeface="Jost"/>
                <a:ea typeface="Jost"/>
                <a:cs typeface="Jost"/>
                <a:sym typeface="Jost"/>
              </a:rPr>
              <a:t>, and infographics &amp; images by </a:t>
            </a:r>
            <a:r>
              <a:rPr lang="en" sz="1200" b="1" u="sng">
                <a:solidFill>
                  <a:schemeClr val="lt1"/>
                </a:solidFill>
                <a:latin typeface="Jost"/>
                <a:ea typeface="Jost"/>
                <a:cs typeface="Jost"/>
                <a:sym typeface="Jost"/>
                <a:hlinkClick r:id="rId6">
                  <a:extLst>
                    <a:ext uri="{A12FA001-AC4F-418D-AE19-62706E023703}">
                      <ahyp:hlinkClr xmlns:ahyp="http://schemas.microsoft.com/office/drawing/2018/hyperlinkcolor" val="tx"/>
                    </a:ext>
                  </a:extLst>
                </a:hlinkClick>
              </a:rPr>
              <a:t>Freepik</a:t>
            </a:r>
            <a:r>
              <a:rPr lang="en" sz="1200" u="sng">
                <a:solidFill>
                  <a:schemeClr val="lt1"/>
                </a:solidFill>
                <a:latin typeface="Jost"/>
                <a:ea typeface="Jost"/>
                <a:cs typeface="Jost"/>
                <a:sym typeface="Jost"/>
              </a:rPr>
              <a:t> </a:t>
            </a:r>
            <a:endParaRPr sz="1200" b="1" u="sng">
              <a:solidFill>
                <a:schemeClr val="lt1"/>
              </a:solidFill>
              <a:latin typeface="Jost"/>
              <a:ea typeface="Jost"/>
              <a:cs typeface="Jost"/>
              <a:sym typeface="Jos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42"/>
        <p:cNvGrpSpPr/>
        <p:nvPr/>
      </p:nvGrpSpPr>
      <p:grpSpPr>
        <a:xfrm>
          <a:off x="0" y="0"/>
          <a:ext cx="0" cy="0"/>
          <a:chOff x="0" y="0"/>
          <a:chExt cx="0" cy="0"/>
        </a:xfrm>
      </p:grpSpPr>
      <p:pic>
        <p:nvPicPr>
          <p:cNvPr id="943" name="Google Shape;943;p32"/>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44" name="Google Shape;944;p32"/>
          <p:cNvGrpSpPr/>
          <p:nvPr/>
        </p:nvGrpSpPr>
        <p:grpSpPr>
          <a:xfrm>
            <a:off x="152300" y="179025"/>
            <a:ext cx="8490575" cy="4850550"/>
            <a:chOff x="152300" y="179025"/>
            <a:chExt cx="8490575" cy="4850550"/>
          </a:xfrm>
        </p:grpSpPr>
        <p:cxnSp>
          <p:nvCxnSpPr>
            <p:cNvPr id="945" name="Google Shape;945;p32"/>
            <p:cNvCxnSpPr/>
            <p:nvPr/>
          </p:nvCxnSpPr>
          <p:spPr>
            <a:xfrm>
              <a:off x="3731975" y="179025"/>
              <a:ext cx="3970200" cy="95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6" name="Google Shape;946;p32"/>
            <p:cNvCxnSpPr/>
            <p:nvPr/>
          </p:nvCxnSpPr>
          <p:spPr>
            <a:xfrm flipH="1">
              <a:off x="152300" y="199675"/>
              <a:ext cx="3607200" cy="1169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7" name="Google Shape;947;p32"/>
            <p:cNvCxnSpPr/>
            <p:nvPr/>
          </p:nvCxnSpPr>
          <p:spPr>
            <a:xfrm>
              <a:off x="179625" y="1341675"/>
              <a:ext cx="683700" cy="3687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8" name="Google Shape;948;p32"/>
            <p:cNvCxnSpPr/>
            <p:nvPr/>
          </p:nvCxnSpPr>
          <p:spPr>
            <a:xfrm rot="10800000" flipH="1">
              <a:off x="859975" y="4731600"/>
              <a:ext cx="7782900" cy="297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9" name="Google Shape;949;p32"/>
            <p:cNvCxnSpPr/>
            <p:nvPr/>
          </p:nvCxnSpPr>
          <p:spPr>
            <a:xfrm rot="10800000">
              <a:off x="7695525" y="253425"/>
              <a:ext cx="906900" cy="4462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950" name="Google Shape;950;p32"/>
          <p:cNvGrpSpPr/>
          <p:nvPr/>
        </p:nvGrpSpPr>
        <p:grpSpPr>
          <a:xfrm>
            <a:off x="70750" y="1018088"/>
            <a:ext cx="255275" cy="412200"/>
            <a:chOff x="5682925" y="3195675"/>
            <a:chExt cx="255275" cy="412200"/>
          </a:xfrm>
        </p:grpSpPr>
        <p:sp>
          <p:nvSpPr>
            <p:cNvPr id="951" name="Google Shape;951;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32"/>
          <p:cNvGrpSpPr/>
          <p:nvPr/>
        </p:nvGrpSpPr>
        <p:grpSpPr>
          <a:xfrm>
            <a:off x="8387413" y="4397888"/>
            <a:ext cx="255275" cy="412200"/>
            <a:chOff x="5682925" y="3195675"/>
            <a:chExt cx="255275" cy="412200"/>
          </a:xfrm>
        </p:grpSpPr>
        <p:sp>
          <p:nvSpPr>
            <p:cNvPr id="959" name="Google Shape;959;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2"/>
          <p:cNvGrpSpPr/>
          <p:nvPr/>
        </p:nvGrpSpPr>
        <p:grpSpPr>
          <a:xfrm>
            <a:off x="3662550" y="-12"/>
            <a:ext cx="255288" cy="412200"/>
            <a:chOff x="5682925" y="3195675"/>
            <a:chExt cx="255288" cy="412200"/>
          </a:xfrm>
        </p:grpSpPr>
        <p:sp>
          <p:nvSpPr>
            <p:cNvPr id="967" name="Google Shape;967;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32"/>
          <p:cNvGrpSpPr/>
          <p:nvPr/>
        </p:nvGrpSpPr>
        <p:grpSpPr>
          <a:xfrm>
            <a:off x="781250" y="4603988"/>
            <a:ext cx="255288" cy="412200"/>
            <a:chOff x="5682925" y="3195675"/>
            <a:chExt cx="255288" cy="412200"/>
          </a:xfrm>
        </p:grpSpPr>
        <p:sp>
          <p:nvSpPr>
            <p:cNvPr id="975" name="Google Shape;975;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2"/>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2" name="Google Shape;982;p32"/>
          <p:cNvCxnSpPr/>
          <p:nvPr/>
        </p:nvCxnSpPr>
        <p:spPr>
          <a:xfrm rot="10800000" flipH="1">
            <a:off x="7690750" y="-5375"/>
            <a:ext cx="1496700" cy="31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nvGrpSpPr>
          <p:cNvPr id="983" name="Google Shape;983;p32"/>
          <p:cNvGrpSpPr/>
          <p:nvPr/>
        </p:nvGrpSpPr>
        <p:grpSpPr>
          <a:xfrm>
            <a:off x="7589625" y="-14187"/>
            <a:ext cx="255275" cy="412200"/>
            <a:chOff x="5682925" y="3195675"/>
            <a:chExt cx="255275" cy="412200"/>
          </a:xfrm>
        </p:grpSpPr>
        <p:sp>
          <p:nvSpPr>
            <p:cNvPr id="984" name="Google Shape;984;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1" name="Google Shape;991;p32"/>
          <p:cNvCxnSpPr/>
          <p:nvPr/>
        </p:nvCxnSpPr>
        <p:spPr>
          <a:xfrm>
            <a:off x="8642700" y="4731300"/>
            <a:ext cx="1779900" cy="800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92" name="Google Shape;992;p32"/>
          <p:cNvCxnSpPr/>
          <p:nvPr/>
        </p:nvCxnSpPr>
        <p:spPr>
          <a:xfrm>
            <a:off x="-879575" y="4229475"/>
            <a:ext cx="1779900" cy="800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93"/>
        <p:cNvGrpSpPr/>
        <p:nvPr/>
      </p:nvGrpSpPr>
      <p:grpSpPr>
        <a:xfrm>
          <a:off x="0" y="0"/>
          <a:ext cx="0" cy="0"/>
          <a:chOff x="0" y="0"/>
          <a:chExt cx="0" cy="0"/>
        </a:xfrm>
      </p:grpSpPr>
      <p:pic>
        <p:nvPicPr>
          <p:cNvPr id="994" name="Google Shape;994;p33"/>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95" name="Google Shape;995;p33"/>
          <p:cNvGrpSpPr/>
          <p:nvPr/>
        </p:nvGrpSpPr>
        <p:grpSpPr>
          <a:xfrm>
            <a:off x="-327650" y="-259200"/>
            <a:ext cx="9578200" cy="5519700"/>
            <a:chOff x="-327650" y="-259200"/>
            <a:chExt cx="9578200" cy="5519700"/>
          </a:xfrm>
        </p:grpSpPr>
        <p:cxnSp>
          <p:nvCxnSpPr>
            <p:cNvPr id="996" name="Google Shape;996;p33"/>
            <p:cNvCxnSpPr/>
            <p:nvPr/>
          </p:nvCxnSpPr>
          <p:spPr>
            <a:xfrm>
              <a:off x="-133350" y="822950"/>
              <a:ext cx="471300" cy="37479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7" name="Google Shape;997;p33"/>
            <p:cNvCxnSpPr/>
            <p:nvPr/>
          </p:nvCxnSpPr>
          <p:spPr>
            <a:xfrm flipH="1">
              <a:off x="8755250" y="-85400"/>
              <a:ext cx="495300" cy="5274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8" name="Google Shape;998;p33"/>
            <p:cNvCxnSpPr/>
            <p:nvPr/>
          </p:nvCxnSpPr>
          <p:spPr>
            <a:xfrm rot="10800000">
              <a:off x="8007850" y="-254350"/>
              <a:ext cx="1189500" cy="10773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9" name="Google Shape;999;p33"/>
            <p:cNvCxnSpPr/>
            <p:nvPr/>
          </p:nvCxnSpPr>
          <p:spPr>
            <a:xfrm>
              <a:off x="-327650" y="4274825"/>
              <a:ext cx="1508700" cy="9600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0" name="Google Shape;1000;p33"/>
            <p:cNvCxnSpPr/>
            <p:nvPr/>
          </p:nvCxnSpPr>
          <p:spPr>
            <a:xfrm flipH="1">
              <a:off x="8752225" y="439500"/>
              <a:ext cx="13500" cy="48210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1" name="Google Shape;1001;p33"/>
            <p:cNvCxnSpPr/>
            <p:nvPr/>
          </p:nvCxnSpPr>
          <p:spPr>
            <a:xfrm rot="10800000" flipH="1">
              <a:off x="-133350" y="-259200"/>
              <a:ext cx="8142000" cy="10974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2" name="Google Shape;1002;p33"/>
            <p:cNvCxnSpPr/>
            <p:nvPr/>
          </p:nvCxnSpPr>
          <p:spPr>
            <a:xfrm>
              <a:off x="321125" y="4682225"/>
              <a:ext cx="8444700" cy="5646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grpSp>
      <p:grpSp>
        <p:nvGrpSpPr>
          <p:cNvPr id="1003" name="Google Shape;1003;p33"/>
          <p:cNvGrpSpPr/>
          <p:nvPr/>
        </p:nvGrpSpPr>
        <p:grpSpPr>
          <a:xfrm>
            <a:off x="8644425" y="69788"/>
            <a:ext cx="255275" cy="412200"/>
            <a:chOff x="5682925" y="3195675"/>
            <a:chExt cx="255275" cy="412200"/>
          </a:xfrm>
        </p:grpSpPr>
        <p:sp>
          <p:nvSpPr>
            <p:cNvPr id="1004" name="Google Shape;1004;p3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33"/>
          <p:cNvGrpSpPr/>
          <p:nvPr/>
        </p:nvGrpSpPr>
        <p:grpSpPr>
          <a:xfrm>
            <a:off x="176225" y="4274813"/>
            <a:ext cx="255275" cy="412200"/>
            <a:chOff x="5682925" y="3195675"/>
            <a:chExt cx="255275" cy="412200"/>
          </a:xfrm>
        </p:grpSpPr>
        <p:sp>
          <p:nvSpPr>
            <p:cNvPr id="1012" name="Google Shape;1012;p3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1pPr>
            <a:lvl2pPr lvl="1"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2pPr>
            <a:lvl3pPr lvl="2"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3pPr>
            <a:lvl4pPr lvl="3"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4pPr>
            <a:lvl5pPr lvl="4"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5pPr>
            <a:lvl6pPr lvl="5"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6pPr>
            <a:lvl7pPr lvl="6"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7pPr>
            <a:lvl8pPr lvl="7"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8pPr>
            <a:lvl9pPr lvl="8"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1pPr>
            <a:lvl2pPr marL="914400" lvl="1"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2pPr>
            <a:lvl3pPr marL="1371600" lvl="2"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3pPr>
            <a:lvl4pPr marL="1828800" lvl="3"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4pPr>
            <a:lvl5pPr marL="2286000" lvl="4"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5pPr>
            <a:lvl6pPr marL="2743200" lvl="5"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6pPr>
            <a:lvl7pPr marL="3200400" lvl="6"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7pPr>
            <a:lvl8pPr marL="3657600" lvl="7"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8pPr>
            <a:lvl9pPr marL="4114800" lvl="8"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6" r:id="rId3"/>
    <p:sldLayoutId id="2147483658" r:id="rId4"/>
    <p:sldLayoutId id="2147483659" r:id="rId5"/>
    <p:sldLayoutId id="2147483664" r:id="rId6"/>
    <p:sldLayoutId id="2147483677" r:id="rId7"/>
    <p:sldLayoutId id="2147483678" r:id="rId8"/>
    <p:sldLayoutId id="2147483679" r:id="rId9"/>
    <p:sldLayoutId id="214748368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files.crimestatistics.vic.gov.au/2024-03/Data_Tables_LGA_Criminal_Incidents_Year_Ending_December_2023.xlsx"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hyperlink" Target="https://www.abs.gov.au/statistics/economy/price-indexes-and-inflation/consumer-price-index-australia/dec-quarter-2023#data-downloads" TargetMode="External"/><Relationship Id="rId4" Type="http://schemas.openxmlformats.org/officeDocument/2006/relationships/hyperlink" Target="https://www.abs.gov.au/statistics/labour/employment-and-unemployment/labour-force-australia/latest-releas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37"/>
          <p:cNvSpPr txBox="1">
            <a:spLocks noGrp="1"/>
          </p:cNvSpPr>
          <p:nvPr>
            <p:ph type="ctrTitle"/>
          </p:nvPr>
        </p:nvSpPr>
        <p:spPr>
          <a:xfrm>
            <a:off x="664700" y="711015"/>
            <a:ext cx="7735327" cy="1576276"/>
          </a:xfrm>
          <a:prstGeom prst="rect">
            <a:avLst/>
          </a:prstGeom>
        </p:spPr>
        <p:txBody>
          <a:bodyPr spcFirstLastPara="1" wrap="square" lIns="91425" tIns="91425" rIns="91425" bIns="91425" anchor="b" anchorCtr="0">
            <a:noAutofit/>
          </a:bodyPr>
          <a:lstStyle/>
          <a:p>
            <a:pPr marL="0" lvl="0" indent="0" algn="ctr" rtl="0">
              <a:lnSpc>
                <a:spcPct val="100000"/>
              </a:lnSpc>
              <a:spcBef>
                <a:spcPts val="2000"/>
              </a:spcBef>
              <a:spcAft>
                <a:spcPts val="0"/>
              </a:spcAft>
              <a:buNone/>
            </a:pPr>
            <a:r>
              <a:rPr lang="en-GB" sz="4400" b="0" dirty="0">
                <a:solidFill>
                  <a:schemeClr val="lt2"/>
                </a:solidFill>
                <a:latin typeface="Azeret Mono ExtraBold"/>
                <a:ea typeface="Azeret Mono ExtraBold"/>
                <a:cs typeface="Azeret Mono ExtraBold"/>
                <a:sym typeface="Azeret Mono ExtraBold"/>
              </a:rPr>
              <a:t>Crime Analysis in Victoria</a:t>
            </a:r>
          </a:p>
        </p:txBody>
      </p:sp>
      <p:grpSp>
        <p:nvGrpSpPr>
          <p:cNvPr id="1031" name="Google Shape;1031;p37"/>
          <p:cNvGrpSpPr/>
          <p:nvPr/>
        </p:nvGrpSpPr>
        <p:grpSpPr>
          <a:xfrm>
            <a:off x="206600" y="179025"/>
            <a:ext cx="8180950" cy="4864425"/>
            <a:chOff x="206600" y="179025"/>
            <a:chExt cx="8180950" cy="4864425"/>
          </a:xfrm>
        </p:grpSpPr>
        <p:cxnSp>
          <p:nvCxnSpPr>
            <p:cNvPr id="1032" name="Google Shape;1032;p37"/>
            <p:cNvCxnSpPr/>
            <p:nvPr/>
          </p:nvCxnSpPr>
          <p:spPr>
            <a:xfrm>
              <a:off x="3731975" y="179025"/>
              <a:ext cx="3966000" cy="358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3" name="Google Shape;1033;p37"/>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4" name="Google Shape;1034;p37"/>
            <p:cNvCxnSpPr/>
            <p:nvPr/>
          </p:nvCxnSpPr>
          <p:spPr>
            <a:xfrm>
              <a:off x="274100" y="1281425"/>
              <a:ext cx="781200" cy="36867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5" name="Google Shape;1035;p37"/>
            <p:cNvCxnSpPr/>
            <p:nvPr/>
          </p:nvCxnSpPr>
          <p:spPr>
            <a:xfrm rot="10800000" flipH="1">
              <a:off x="1103250" y="4365150"/>
              <a:ext cx="7284300" cy="6783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6" name="Google Shape;1036;p37"/>
            <p:cNvCxnSpPr/>
            <p:nvPr/>
          </p:nvCxnSpPr>
          <p:spPr>
            <a:xfrm rot="10800000">
              <a:off x="7650475" y="540950"/>
              <a:ext cx="723900" cy="3787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037" name="Google Shape;1037;p37"/>
          <p:cNvGrpSpPr/>
          <p:nvPr/>
        </p:nvGrpSpPr>
        <p:grpSpPr>
          <a:xfrm>
            <a:off x="7535125" y="338113"/>
            <a:ext cx="255275" cy="412200"/>
            <a:chOff x="5682925" y="3195675"/>
            <a:chExt cx="255275" cy="412200"/>
          </a:xfrm>
        </p:grpSpPr>
        <p:sp>
          <p:nvSpPr>
            <p:cNvPr id="1038" name="Google Shape;1038;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37"/>
          <p:cNvGrpSpPr/>
          <p:nvPr/>
        </p:nvGrpSpPr>
        <p:grpSpPr>
          <a:xfrm>
            <a:off x="149775" y="882013"/>
            <a:ext cx="255275" cy="412200"/>
            <a:chOff x="5682925" y="3195675"/>
            <a:chExt cx="255275" cy="412200"/>
          </a:xfrm>
        </p:grpSpPr>
        <p:sp>
          <p:nvSpPr>
            <p:cNvPr id="1046" name="Google Shape;1046;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8220913" y="4022913"/>
            <a:ext cx="255275" cy="412200"/>
            <a:chOff x="5682925" y="3195675"/>
            <a:chExt cx="255275" cy="412200"/>
          </a:xfrm>
        </p:grpSpPr>
        <p:sp>
          <p:nvSpPr>
            <p:cNvPr id="1054" name="Google Shape;1054;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37"/>
          <p:cNvGrpSpPr/>
          <p:nvPr/>
        </p:nvGrpSpPr>
        <p:grpSpPr>
          <a:xfrm>
            <a:off x="3662550" y="-12"/>
            <a:ext cx="255288" cy="412200"/>
            <a:chOff x="5682925" y="3195675"/>
            <a:chExt cx="255288" cy="412200"/>
          </a:xfrm>
        </p:grpSpPr>
        <p:sp>
          <p:nvSpPr>
            <p:cNvPr id="1062" name="Google Shape;1062;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37"/>
          <p:cNvGrpSpPr/>
          <p:nvPr/>
        </p:nvGrpSpPr>
        <p:grpSpPr>
          <a:xfrm>
            <a:off x="900325" y="4731288"/>
            <a:ext cx="255288" cy="412200"/>
            <a:chOff x="5682925" y="3195675"/>
            <a:chExt cx="255288" cy="412200"/>
          </a:xfrm>
        </p:grpSpPr>
        <p:sp>
          <p:nvSpPr>
            <p:cNvPr id="1070" name="Google Shape;1070;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FD08C120-4086-0E0A-3F6A-9F68D357AEDC}"/>
              </a:ext>
            </a:extLst>
          </p:cNvPr>
          <p:cNvSpPr txBox="1"/>
          <p:nvPr/>
        </p:nvSpPr>
        <p:spPr>
          <a:xfrm>
            <a:off x="1191624" y="2735772"/>
            <a:ext cx="4572000" cy="369332"/>
          </a:xfrm>
          <a:prstGeom prst="rect">
            <a:avLst/>
          </a:prstGeom>
          <a:noFill/>
        </p:spPr>
        <p:txBody>
          <a:bodyPr wrap="square">
            <a:spAutoFit/>
          </a:bodyPr>
          <a:lstStyle/>
          <a:p>
            <a:r>
              <a:rPr lang="en-AU" sz="1800" b="1" dirty="0">
                <a:solidFill>
                  <a:schemeClr val="lt2"/>
                </a:solidFill>
                <a:latin typeface="Calibri" panose="020F0502020204030204" pitchFamily="34" charset="0"/>
                <a:cs typeface="Arial" panose="020B0604020202020204" pitchFamily="34" charset="0"/>
                <a:sym typeface="Azeret Mono"/>
              </a:rPr>
              <a:t>Team 1:</a:t>
            </a:r>
            <a:endParaRPr lang="en-GB" sz="1800" b="1" dirty="0">
              <a:solidFill>
                <a:schemeClr val="lt2"/>
              </a:solidFill>
              <a:latin typeface="Calibri" panose="020F0502020204030204" pitchFamily="34" charset="0"/>
              <a:cs typeface="Arial" panose="020B0604020202020204" pitchFamily="34" charset="0"/>
              <a:sym typeface="Azeret Mono"/>
            </a:endParaRPr>
          </a:p>
        </p:txBody>
      </p:sp>
      <p:pic>
        <p:nvPicPr>
          <p:cNvPr id="2" name="Picture 1" descr="A map of australia with a location&#10;&#10;Description automatically generated">
            <a:extLst>
              <a:ext uri="{FF2B5EF4-FFF2-40B4-BE49-F238E27FC236}">
                <a16:creationId xmlns:a16="http://schemas.microsoft.com/office/drawing/2014/main" id="{4B5A6D30-7546-8D89-D5EC-D35CFD7D0842}"/>
              </a:ext>
            </a:extLst>
          </p:cNvPr>
          <p:cNvPicPr>
            <a:picLocks noChangeAspect="1"/>
          </p:cNvPicPr>
          <p:nvPr/>
        </p:nvPicPr>
        <p:blipFill>
          <a:blip r:embed="rId3"/>
          <a:stretch>
            <a:fillRect/>
          </a:stretch>
        </p:blipFill>
        <p:spPr>
          <a:xfrm>
            <a:off x="3477624" y="2104809"/>
            <a:ext cx="4563127" cy="2359136"/>
          </a:xfrm>
          <a:prstGeom prst="rect">
            <a:avLst/>
          </a:prstGeom>
        </p:spPr>
      </p:pic>
      <p:sp>
        <p:nvSpPr>
          <p:cNvPr id="6" name="TextBox 5">
            <a:extLst>
              <a:ext uri="{FF2B5EF4-FFF2-40B4-BE49-F238E27FC236}">
                <a16:creationId xmlns:a16="http://schemas.microsoft.com/office/drawing/2014/main" id="{BEED746D-6FF4-B10A-5C10-7D3C47F73956}"/>
              </a:ext>
            </a:extLst>
          </p:cNvPr>
          <p:cNvSpPr txBox="1"/>
          <p:nvPr/>
        </p:nvSpPr>
        <p:spPr>
          <a:xfrm>
            <a:off x="876466" y="2968865"/>
            <a:ext cx="3903678" cy="1345048"/>
          </a:xfrm>
          <a:prstGeom prst="rect">
            <a:avLst/>
          </a:prstGeom>
          <a:noFill/>
        </p:spPr>
        <p:txBody>
          <a:bodyPr wrap="square" rtlCol="0">
            <a:spAutoFit/>
          </a:bodyPr>
          <a:lstStyle/>
          <a:p>
            <a:pPr marL="285750" lvl="0" indent="-285750" algn="l" rtl="0">
              <a:lnSpc>
                <a:spcPct val="150000"/>
              </a:lnSpc>
              <a:spcBef>
                <a:spcPts val="0"/>
              </a:spcBef>
              <a:spcAft>
                <a:spcPts val="0"/>
              </a:spcAft>
              <a:buFont typeface="Arial" panose="020B0604020202020204" pitchFamily="34" charset="0"/>
              <a:buChar char="•"/>
            </a:pPr>
            <a:r>
              <a:rPr lang="en-GB" dirty="0"/>
              <a:t>Muzaffar Amin</a:t>
            </a:r>
          </a:p>
          <a:p>
            <a:pPr marL="285750" lvl="0" indent="-285750" algn="l" rtl="0">
              <a:lnSpc>
                <a:spcPct val="150000"/>
              </a:lnSpc>
              <a:spcBef>
                <a:spcPts val="0"/>
              </a:spcBef>
              <a:spcAft>
                <a:spcPts val="0"/>
              </a:spcAft>
              <a:buFont typeface="Arial" panose="020B0604020202020204" pitchFamily="34" charset="0"/>
              <a:buChar char="•"/>
            </a:pPr>
            <a:r>
              <a:rPr lang="en-GB" dirty="0" err="1"/>
              <a:t>Mahsa</a:t>
            </a:r>
            <a:r>
              <a:rPr lang="en-GB" dirty="0"/>
              <a:t> </a:t>
            </a:r>
            <a:r>
              <a:rPr lang="en-GB" dirty="0" err="1"/>
              <a:t>Hesampour</a:t>
            </a:r>
            <a:endParaRPr lang="en-GB" dirty="0"/>
          </a:p>
          <a:p>
            <a:pPr marL="285750" lvl="0" indent="-285750" algn="l" rtl="0">
              <a:lnSpc>
                <a:spcPct val="150000"/>
              </a:lnSpc>
              <a:spcBef>
                <a:spcPts val="0"/>
              </a:spcBef>
              <a:spcAft>
                <a:spcPts val="0"/>
              </a:spcAft>
              <a:buFont typeface="Arial" panose="020B0604020202020204" pitchFamily="34" charset="0"/>
              <a:buChar char="•"/>
            </a:pPr>
            <a:r>
              <a:rPr lang="en-GB" dirty="0"/>
              <a:t>Vi Bui</a:t>
            </a:r>
          </a:p>
          <a:p>
            <a:pPr marL="285750" lvl="0" indent="-285750" algn="l" rtl="0">
              <a:lnSpc>
                <a:spcPct val="150000"/>
              </a:lnSpc>
              <a:spcBef>
                <a:spcPts val="0"/>
              </a:spcBef>
              <a:spcAft>
                <a:spcPts val="0"/>
              </a:spcAft>
              <a:buFont typeface="Arial" panose="020B0604020202020204" pitchFamily="34" charset="0"/>
              <a:buChar char="•"/>
            </a:pPr>
            <a:r>
              <a:rPr lang="en-GB" dirty="0"/>
              <a:t>Carla </a:t>
            </a:r>
            <a:r>
              <a:rPr lang="en-GB" dirty="0" err="1"/>
              <a:t>Lianto</a:t>
            </a:r>
            <a:endParaRPr lang="en-A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62"/>
          <p:cNvSpPr txBox="1">
            <a:spLocks noGrp="1"/>
          </p:cNvSpPr>
          <p:nvPr>
            <p:ph type="title"/>
          </p:nvPr>
        </p:nvSpPr>
        <p:spPr>
          <a:xfrm>
            <a:off x="985258" y="209125"/>
            <a:ext cx="7704000" cy="572700"/>
          </a:xfrm>
          <a:prstGeom prst="rect">
            <a:avLst/>
          </a:prstGeom>
        </p:spPr>
        <p:txBody>
          <a:bodyPr spcFirstLastPara="1" wrap="square" lIns="91425" tIns="91425" rIns="91425" bIns="91425" anchor="t" anchorCtr="0">
            <a:noAutofit/>
          </a:bodyPr>
          <a:lstStyle/>
          <a:p>
            <a:pPr marL="0" lvl="0" indent="0" algn="l"/>
            <a:r>
              <a:rPr lang="en" sz="2400" dirty="0">
                <a:latin typeface="Jost" panose="020B0604020202020204" charset="0"/>
                <a:ea typeface="Jost" panose="020B0604020202020204" charset="0"/>
              </a:rPr>
              <a:t>Top 10 LGA Area for crime rate 2023</a:t>
            </a:r>
            <a:endParaRPr sz="2400" dirty="0">
              <a:latin typeface="Jost" panose="020B0604020202020204" charset="0"/>
              <a:ea typeface="Jost" panose="020B0604020202020204" charset="0"/>
            </a:endParaRPr>
          </a:p>
        </p:txBody>
      </p:sp>
      <p:pic>
        <p:nvPicPr>
          <p:cNvPr id="3" name="Picture 2" descr="A graph with red and white bars&#10;&#10;Description automatically generated">
            <a:extLst>
              <a:ext uri="{FF2B5EF4-FFF2-40B4-BE49-F238E27FC236}">
                <a16:creationId xmlns:a16="http://schemas.microsoft.com/office/drawing/2014/main" id="{51AB84D3-875F-2A1E-A971-9FC94D58CD29}"/>
              </a:ext>
            </a:extLst>
          </p:cNvPr>
          <p:cNvPicPr>
            <a:picLocks noChangeAspect="1"/>
          </p:cNvPicPr>
          <p:nvPr/>
        </p:nvPicPr>
        <p:blipFill>
          <a:blip r:embed="rId3"/>
          <a:stretch>
            <a:fillRect/>
          </a:stretch>
        </p:blipFill>
        <p:spPr>
          <a:xfrm>
            <a:off x="302199" y="992268"/>
            <a:ext cx="4685572" cy="3744738"/>
          </a:xfrm>
          <a:prstGeom prst="rect">
            <a:avLst/>
          </a:prstGeom>
        </p:spPr>
      </p:pic>
      <p:sp>
        <p:nvSpPr>
          <p:cNvPr id="2" name="TextBox 1">
            <a:extLst>
              <a:ext uri="{FF2B5EF4-FFF2-40B4-BE49-F238E27FC236}">
                <a16:creationId xmlns:a16="http://schemas.microsoft.com/office/drawing/2014/main" id="{45CEE47D-572C-73A0-B4AB-E0A3088D9BE8}"/>
              </a:ext>
            </a:extLst>
          </p:cNvPr>
          <p:cNvSpPr txBox="1"/>
          <p:nvPr/>
        </p:nvSpPr>
        <p:spPr>
          <a:xfrm>
            <a:off x="4987771" y="992268"/>
            <a:ext cx="3701487" cy="4247317"/>
          </a:xfrm>
          <a:prstGeom prst="rect">
            <a:avLst/>
          </a:prstGeom>
          <a:noFill/>
        </p:spPr>
        <p:txBody>
          <a:bodyPr wrap="square" rtlCol="0">
            <a:spAutoFit/>
          </a:bodyPr>
          <a:lstStyle/>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Melbourne with the highest crime rate of 15,451, followed by Latrobe 11,063 and Mildura 10,514.</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Mildura has the biggest LGA in terms of land area (followed by East Gippsland, which is ranked 14th). It is also on the border of two other states.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This might indicate patterns in crime rates based on urban-rural disparities.</a:t>
            </a:r>
          </a:p>
          <a:p>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F</a:t>
            </a:r>
            <a:r>
              <a:rPr lang="en-AU" sz="1600" b="0" i="0" dirty="0">
                <a:solidFill>
                  <a:srgbClr val="1F2328"/>
                </a:solidFill>
                <a:effectLst/>
                <a:latin typeface="Calibri" panose="020F0502020204030204" pitchFamily="34" charset="0"/>
                <a:cs typeface="Calibri" panose="020F0502020204030204" pitchFamily="34" charset="0"/>
              </a:rPr>
              <a:t>actor to be considered would be the number of the people who are living in the specific LGAs.</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475380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4156230" y="21432"/>
            <a:ext cx="5464848" cy="1120655"/>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Crime Rates    </a:t>
            </a:r>
            <a:br>
              <a:rPr lang="en-US" sz="2400" b="1" i="0" dirty="0">
                <a:effectLst/>
                <a:latin typeface="Jost" panose="020B0604020202020204" charset="0"/>
                <a:ea typeface="Jost" panose="020B0604020202020204" charset="0"/>
              </a:rPr>
            </a:br>
            <a:r>
              <a:rPr lang="en-US" sz="2400" b="1" i="0" dirty="0">
                <a:effectLst/>
                <a:latin typeface="Jost" panose="020B0604020202020204" charset="0"/>
                <a:ea typeface="Jost" panose="020B0604020202020204" charset="0"/>
              </a:rPr>
              <a:t>over the period of 2014-2023</a:t>
            </a:r>
          </a:p>
        </p:txBody>
      </p:sp>
      <p:pic>
        <p:nvPicPr>
          <p:cNvPr id="3" name="Picture 2" descr="A graph of different colored lines&#10;&#10;Description automatically generated">
            <a:extLst>
              <a:ext uri="{FF2B5EF4-FFF2-40B4-BE49-F238E27FC236}">
                <a16:creationId xmlns:a16="http://schemas.microsoft.com/office/drawing/2014/main" id="{67BB0EF0-EB93-244F-68E2-AFED50466AE8}"/>
              </a:ext>
            </a:extLst>
          </p:cNvPr>
          <p:cNvPicPr>
            <a:picLocks noChangeAspect="1"/>
          </p:cNvPicPr>
          <p:nvPr/>
        </p:nvPicPr>
        <p:blipFill>
          <a:blip r:embed="rId3"/>
          <a:stretch>
            <a:fillRect/>
          </a:stretch>
        </p:blipFill>
        <p:spPr>
          <a:xfrm>
            <a:off x="354825" y="237623"/>
            <a:ext cx="3501190" cy="4668253"/>
          </a:xfrm>
          <a:prstGeom prst="rect">
            <a:avLst/>
          </a:prstGeom>
        </p:spPr>
      </p:pic>
      <p:sp>
        <p:nvSpPr>
          <p:cNvPr id="4" name="TextBox 3">
            <a:extLst>
              <a:ext uri="{FF2B5EF4-FFF2-40B4-BE49-F238E27FC236}">
                <a16:creationId xmlns:a16="http://schemas.microsoft.com/office/drawing/2014/main" id="{EE214E32-48D6-22A0-8F80-F537FE775A12}"/>
              </a:ext>
            </a:extLst>
          </p:cNvPr>
          <p:cNvSpPr txBox="1"/>
          <p:nvPr/>
        </p:nvSpPr>
        <p:spPr>
          <a:xfrm>
            <a:off x="3984960" y="1120655"/>
            <a:ext cx="5043333" cy="4278094"/>
          </a:xfrm>
          <a:prstGeom prst="rect">
            <a:avLst/>
          </a:prstGeom>
          <a:noFill/>
        </p:spPr>
        <p:txBody>
          <a:bodyPr wrap="square" rtlCol="0">
            <a:spAutoFit/>
          </a:bodyPr>
          <a:lstStyle/>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This analysis provides insights into the trends and fluctuations in crime rates across the top 10 LGAs in Victoria over the years.</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In 2016, an increase to crime rates was observed in most of the top 10 LGAs, except for Horsham and Ararat.</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In 2022, 60% in the top 10 LGAs have drop-in crime rate with Melbourne, La Trobe, Yarra and Greater Shepparton reaching its lowest crime rate within the period covered.</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O</a:t>
            </a:r>
            <a:r>
              <a:rPr lang="en-AU" sz="1600" b="0" i="0" dirty="0">
                <a:solidFill>
                  <a:srgbClr val="1F2328"/>
                </a:solidFill>
                <a:effectLst/>
                <a:latin typeface="Calibri" panose="020F0502020204030204" pitchFamily="34" charset="0"/>
                <a:cs typeface="Calibri" panose="020F0502020204030204" pitchFamily="34" charset="0"/>
              </a:rPr>
              <a:t>verall crime rates of Melbourne decreased approximately by 16% over the years 2014 to 2023.</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2652014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3</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pPr marL="0" lvl="0" indent="0" rtl="0">
              <a:lnSpc>
                <a:spcPct val="107000"/>
              </a:lnSpc>
              <a:spcAft>
                <a:spcPts val="800"/>
              </a:spcAft>
            </a:pPr>
            <a:r>
              <a:rPr lang="en-AU" sz="2000" b="1" kern="100" dirty="0">
                <a:effectLst/>
                <a:latin typeface="Calibri" panose="020F0502020204030204" pitchFamily="34" charset="0"/>
                <a:ea typeface="Calibri" panose="020F0502020204030204" pitchFamily="34" charset="0"/>
                <a:cs typeface="Arial" panose="020B0604020202020204" pitchFamily="34" charset="0"/>
              </a:rPr>
              <a:t>What are the major divisions of crime in Victoria and how has it changed over the past 10 Years?</a:t>
            </a:r>
            <a:endParaRPr lang="en-GB" sz="2000" b="1" kern="100" dirty="0">
              <a:effectLst/>
              <a:latin typeface="Calibri" panose="020F0502020204030204" pitchFamily="34" charset="0"/>
              <a:ea typeface="Calibri" panose="020F0502020204030204" pitchFamily="34" charset="0"/>
              <a:cs typeface="Arial" panose="020B0604020202020204" pitchFamily="34" charset="0"/>
            </a:endParaRPr>
          </a:p>
          <a:p>
            <a:endParaRPr lang="en-AU" dirty="0"/>
          </a:p>
        </p:txBody>
      </p:sp>
    </p:spTree>
    <p:extLst>
      <p:ext uri="{BB962C8B-B14F-4D97-AF65-F5344CB8AC3E}">
        <p14:creationId xmlns:p14="http://schemas.microsoft.com/office/powerpoint/2010/main" val="3688440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5174642" y="244500"/>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Snapshot  of major divisions of crime</a:t>
            </a:r>
          </a:p>
        </p:txBody>
      </p:sp>
      <p:pic>
        <p:nvPicPr>
          <p:cNvPr id="3" name="Picture 2" descr="A pie chart with numbers and text&#10;&#10;Description automatically generated">
            <a:extLst>
              <a:ext uri="{FF2B5EF4-FFF2-40B4-BE49-F238E27FC236}">
                <a16:creationId xmlns:a16="http://schemas.microsoft.com/office/drawing/2014/main" id="{F81D8960-4C0D-847C-7D42-DED4432B9E4D}"/>
              </a:ext>
            </a:extLst>
          </p:cNvPr>
          <p:cNvPicPr>
            <a:picLocks noChangeAspect="1"/>
          </p:cNvPicPr>
          <p:nvPr/>
        </p:nvPicPr>
        <p:blipFill rotWithShape="1">
          <a:blip r:embed="rId3"/>
          <a:srcRect t="7703" b="17441"/>
          <a:stretch/>
        </p:blipFill>
        <p:spPr>
          <a:xfrm>
            <a:off x="243929" y="471489"/>
            <a:ext cx="4657165" cy="3486150"/>
          </a:xfrm>
          <a:prstGeom prst="rect">
            <a:avLst/>
          </a:prstGeom>
        </p:spPr>
      </p:pic>
      <p:sp>
        <p:nvSpPr>
          <p:cNvPr id="4" name="TextBox 3">
            <a:extLst>
              <a:ext uri="{FF2B5EF4-FFF2-40B4-BE49-F238E27FC236}">
                <a16:creationId xmlns:a16="http://schemas.microsoft.com/office/drawing/2014/main" id="{49A24B31-36A4-6020-3905-C45669DFAF6F}"/>
              </a:ext>
            </a:extLst>
          </p:cNvPr>
          <p:cNvSpPr txBox="1"/>
          <p:nvPr/>
        </p:nvSpPr>
        <p:spPr>
          <a:xfrm>
            <a:off x="5008543" y="1323832"/>
            <a:ext cx="3891528" cy="2554545"/>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H</a:t>
            </a:r>
            <a:r>
              <a:rPr lang="en-AU" sz="1600" b="0" i="0" dirty="0">
                <a:solidFill>
                  <a:srgbClr val="1F2328"/>
                </a:solidFill>
                <a:effectLst/>
                <a:latin typeface="Calibri" panose="020F0502020204030204" pitchFamily="34" charset="0"/>
                <a:cs typeface="Calibri" panose="020F0502020204030204" pitchFamily="34" charset="0"/>
              </a:rPr>
              <a:t>ighest proportion of the incidents recorded is 'property and deception offences’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Major division of offences are further sub-divided into various minor offences. With most of the common crimes fall under ‘Property and deception offences’.</a:t>
            </a:r>
            <a:endParaRPr lang="en-AU" sz="1200" dirty="0">
              <a:solidFill>
                <a:srgbClr val="1F2328"/>
              </a:solidFill>
              <a:highlight>
                <a:srgbClr val="FFFFFF"/>
              </a:highligh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4206902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4805307" y="182336"/>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LGAs </a:t>
            </a:r>
            <a:br>
              <a:rPr lang="en-US" sz="2400" b="1" i="0" dirty="0">
                <a:effectLst/>
                <a:latin typeface="Jost" panose="020B0604020202020204" charset="0"/>
                <a:ea typeface="Jost" panose="020B0604020202020204" charset="0"/>
              </a:rPr>
            </a:br>
            <a:r>
              <a:rPr lang="en-US" sz="2400" b="1" i="0" dirty="0">
                <a:effectLst/>
                <a:latin typeface="Jost" panose="020B0604020202020204" charset="0"/>
                <a:ea typeface="Jost" panose="020B0604020202020204" charset="0"/>
              </a:rPr>
              <a:t>by Offence Division</a:t>
            </a:r>
          </a:p>
        </p:txBody>
      </p:sp>
      <p:pic>
        <p:nvPicPr>
          <p:cNvPr id="3" name="Picture 2" descr="A graph with different colored bars&#10;&#10;Description automatically generated">
            <a:extLst>
              <a:ext uri="{FF2B5EF4-FFF2-40B4-BE49-F238E27FC236}">
                <a16:creationId xmlns:a16="http://schemas.microsoft.com/office/drawing/2014/main" id="{E0F15C69-F23F-314B-B9D9-497154EA8D1A}"/>
              </a:ext>
            </a:extLst>
          </p:cNvPr>
          <p:cNvPicPr>
            <a:picLocks noChangeAspect="1"/>
          </p:cNvPicPr>
          <p:nvPr/>
        </p:nvPicPr>
        <p:blipFill>
          <a:blip r:embed="rId3"/>
          <a:stretch>
            <a:fillRect/>
          </a:stretch>
        </p:blipFill>
        <p:spPr>
          <a:xfrm>
            <a:off x="345871" y="334304"/>
            <a:ext cx="3843911" cy="3843911"/>
          </a:xfrm>
          <a:prstGeom prst="rect">
            <a:avLst/>
          </a:prstGeom>
        </p:spPr>
      </p:pic>
      <p:sp>
        <p:nvSpPr>
          <p:cNvPr id="4" name="TextBox 3">
            <a:extLst>
              <a:ext uri="{FF2B5EF4-FFF2-40B4-BE49-F238E27FC236}">
                <a16:creationId xmlns:a16="http://schemas.microsoft.com/office/drawing/2014/main" id="{4F25D515-B974-58C9-DB40-0884E57AB5A6}"/>
              </a:ext>
            </a:extLst>
          </p:cNvPr>
          <p:cNvSpPr txBox="1"/>
          <p:nvPr/>
        </p:nvSpPr>
        <p:spPr>
          <a:xfrm>
            <a:off x="4462408" y="1443162"/>
            <a:ext cx="4421446" cy="1815882"/>
          </a:xfrm>
          <a:prstGeom prst="rect">
            <a:avLst/>
          </a:prstGeom>
          <a:noFill/>
        </p:spPr>
        <p:txBody>
          <a:bodyPr wrap="square" rtlCol="0">
            <a:spAutoFit/>
          </a:bodyPr>
          <a:lstStyle/>
          <a:p>
            <a:pPr marL="285750" indent="-285750">
              <a:buFont typeface="Arial" panose="020B0604020202020204" pitchFamily="34" charset="0"/>
              <a:buChar char="•"/>
            </a:pPr>
            <a:r>
              <a:rPr lang="en-AU" sz="1600" b="0" dirty="0">
                <a:solidFill>
                  <a:srgbClr val="1F2328"/>
                </a:solidFill>
                <a:effectLst/>
                <a:latin typeface="Calibri" panose="020F0502020204030204" pitchFamily="34" charset="0"/>
                <a:cs typeface="Calibri" panose="020F0502020204030204" pitchFamily="34" charset="0"/>
              </a:rPr>
              <a:t>'Property and deception offences' takes up more than 50% of most of the LGAs' total incidents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dirty="0">
                <a:solidFill>
                  <a:srgbClr val="1F2328"/>
                </a:solidFill>
                <a:effectLst/>
                <a:latin typeface="Calibri" panose="020F0502020204030204" pitchFamily="34" charset="0"/>
                <a:cs typeface="Calibri" panose="020F0502020204030204" pitchFamily="34" charset="0"/>
              </a:rPr>
              <a:t>Holtham has highest percentage with 23.63%  for Crimes against the person, while Melbourne only has 15.80%</a:t>
            </a:r>
            <a:endParaRPr lang="en-US" sz="1600" dirty="0"/>
          </a:p>
        </p:txBody>
      </p:sp>
    </p:spTree>
    <p:extLst>
      <p:ext uri="{BB962C8B-B14F-4D97-AF65-F5344CB8AC3E}">
        <p14:creationId xmlns:p14="http://schemas.microsoft.com/office/powerpoint/2010/main" val="1062366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pSp>
        <p:nvGrpSpPr>
          <p:cNvPr id="7" name="Google Shape;1735;p64">
            <a:extLst>
              <a:ext uri="{FF2B5EF4-FFF2-40B4-BE49-F238E27FC236}">
                <a16:creationId xmlns:a16="http://schemas.microsoft.com/office/drawing/2014/main" id="{7B75F6FA-7CF1-E2CD-2140-3D56D0631E7B}"/>
              </a:ext>
            </a:extLst>
          </p:cNvPr>
          <p:cNvGrpSpPr/>
          <p:nvPr/>
        </p:nvGrpSpPr>
        <p:grpSpPr>
          <a:xfrm>
            <a:off x="6825755" y="2664870"/>
            <a:ext cx="2146703" cy="2117159"/>
            <a:chOff x="1156758" y="4051721"/>
            <a:chExt cx="431893" cy="425919"/>
          </a:xfrm>
        </p:grpSpPr>
        <p:sp>
          <p:nvSpPr>
            <p:cNvPr id="8" name="Google Shape;1736;p64">
              <a:extLst>
                <a:ext uri="{FF2B5EF4-FFF2-40B4-BE49-F238E27FC236}">
                  <a16:creationId xmlns:a16="http://schemas.microsoft.com/office/drawing/2014/main" id="{DC6AB857-9963-87EC-A0AA-85236BFCCF5E}"/>
                </a:ext>
              </a:extLst>
            </p:cNvPr>
            <p:cNvSpPr/>
            <p:nvPr/>
          </p:nvSpPr>
          <p:spPr>
            <a:xfrm>
              <a:off x="1183155" y="4246797"/>
              <a:ext cx="264107" cy="230843"/>
            </a:xfrm>
            <a:custGeom>
              <a:avLst/>
              <a:gdLst/>
              <a:ahLst/>
              <a:cxnLst/>
              <a:rect l="l" t="t" r="r" b="b"/>
              <a:pathLst>
                <a:path w="7384" h="6454" extrusionOk="0">
                  <a:moveTo>
                    <a:pt x="3359" y="0"/>
                  </a:moveTo>
                  <a:cubicBezTo>
                    <a:pt x="3144" y="0"/>
                    <a:pt x="2906" y="95"/>
                    <a:pt x="2740" y="262"/>
                  </a:cubicBezTo>
                  <a:lnTo>
                    <a:pt x="1525" y="1476"/>
                  </a:lnTo>
                  <a:lnTo>
                    <a:pt x="763" y="1191"/>
                  </a:lnTo>
                  <a:cubicBezTo>
                    <a:pt x="700" y="1166"/>
                    <a:pt x="636" y="1154"/>
                    <a:pt x="573" y="1154"/>
                  </a:cubicBezTo>
                  <a:cubicBezTo>
                    <a:pt x="397" y="1154"/>
                    <a:pt x="231" y="1247"/>
                    <a:pt x="144" y="1405"/>
                  </a:cubicBezTo>
                  <a:cubicBezTo>
                    <a:pt x="1" y="1619"/>
                    <a:pt x="25" y="1881"/>
                    <a:pt x="215" y="2048"/>
                  </a:cubicBezTo>
                  <a:lnTo>
                    <a:pt x="1025" y="2882"/>
                  </a:lnTo>
                  <a:cubicBezTo>
                    <a:pt x="1192" y="3048"/>
                    <a:pt x="1430" y="3144"/>
                    <a:pt x="1644" y="3144"/>
                  </a:cubicBezTo>
                  <a:cubicBezTo>
                    <a:pt x="1882" y="3144"/>
                    <a:pt x="2097" y="3048"/>
                    <a:pt x="2263" y="2882"/>
                  </a:cubicBezTo>
                  <a:lnTo>
                    <a:pt x="3621" y="1524"/>
                  </a:lnTo>
                  <a:lnTo>
                    <a:pt x="5050" y="1524"/>
                  </a:lnTo>
                  <a:cubicBezTo>
                    <a:pt x="5145" y="1524"/>
                    <a:pt x="5240" y="1596"/>
                    <a:pt x="5264" y="1691"/>
                  </a:cubicBezTo>
                  <a:cubicBezTo>
                    <a:pt x="5311" y="1786"/>
                    <a:pt x="5288" y="1881"/>
                    <a:pt x="5216" y="1953"/>
                  </a:cubicBezTo>
                  <a:lnTo>
                    <a:pt x="4407" y="2762"/>
                  </a:lnTo>
                  <a:cubicBezTo>
                    <a:pt x="4240" y="2929"/>
                    <a:pt x="4145" y="3144"/>
                    <a:pt x="4145" y="3382"/>
                  </a:cubicBezTo>
                  <a:lnTo>
                    <a:pt x="4121" y="5120"/>
                  </a:lnTo>
                  <a:lnTo>
                    <a:pt x="3406" y="5453"/>
                  </a:lnTo>
                  <a:cubicBezTo>
                    <a:pt x="3168" y="5549"/>
                    <a:pt x="3049" y="5787"/>
                    <a:pt x="3097" y="6049"/>
                  </a:cubicBezTo>
                  <a:cubicBezTo>
                    <a:pt x="3168" y="6287"/>
                    <a:pt x="3359" y="6454"/>
                    <a:pt x="3621" y="6454"/>
                  </a:cubicBezTo>
                  <a:lnTo>
                    <a:pt x="4788" y="6454"/>
                  </a:lnTo>
                  <a:cubicBezTo>
                    <a:pt x="5026" y="6454"/>
                    <a:pt x="5240" y="6358"/>
                    <a:pt x="5407" y="6192"/>
                  </a:cubicBezTo>
                  <a:cubicBezTo>
                    <a:pt x="5573" y="6025"/>
                    <a:pt x="5669" y="5811"/>
                    <a:pt x="5669" y="5573"/>
                  </a:cubicBezTo>
                  <a:lnTo>
                    <a:pt x="5669" y="3667"/>
                  </a:lnTo>
                  <a:lnTo>
                    <a:pt x="7312" y="2000"/>
                  </a:lnTo>
                  <a:cubicBezTo>
                    <a:pt x="7383" y="1953"/>
                    <a:pt x="7383" y="1834"/>
                    <a:pt x="7312" y="1762"/>
                  </a:cubicBezTo>
                  <a:cubicBezTo>
                    <a:pt x="7276" y="1738"/>
                    <a:pt x="7234" y="1727"/>
                    <a:pt x="7193" y="1727"/>
                  </a:cubicBezTo>
                  <a:cubicBezTo>
                    <a:pt x="7151" y="1727"/>
                    <a:pt x="7109" y="1738"/>
                    <a:pt x="7074" y="1762"/>
                  </a:cubicBezTo>
                  <a:lnTo>
                    <a:pt x="5359" y="3477"/>
                  </a:lnTo>
                  <a:cubicBezTo>
                    <a:pt x="5335" y="3501"/>
                    <a:pt x="5311" y="3548"/>
                    <a:pt x="5311" y="3596"/>
                  </a:cubicBezTo>
                  <a:lnTo>
                    <a:pt x="5311" y="5596"/>
                  </a:lnTo>
                  <a:cubicBezTo>
                    <a:pt x="5311" y="5715"/>
                    <a:pt x="5264" y="5858"/>
                    <a:pt x="5169" y="5954"/>
                  </a:cubicBezTo>
                  <a:cubicBezTo>
                    <a:pt x="5050" y="6049"/>
                    <a:pt x="4930" y="6096"/>
                    <a:pt x="4788" y="6096"/>
                  </a:cubicBezTo>
                  <a:lnTo>
                    <a:pt x="3621" y="6096"/>
                  </a:lnTo>
                  <a:cubicBezTo>
                    <a:pt x="3478" y="6096"/>
                    <a:pt x="3454" y="6001"/>
                    <a:pt x="3454" y="5977"/>
                  </a:cubicBezTo>
                  <a:cubicBezTo>
                    <a:pt x="3430" y="5930"/>
                    <a:pt x="3430" y="5835"/>
                    <a:pt x="3549" y="5763"/>
                  </a:cubicBezTo>
                  <a:lnTo>
                    <a:pt x="4383" y="5382"/>
                  </a:lnTo>
                  <a:cubicBezTo>
                    <a:pt x="4430" y="5358"/>
                    <a:pt x="4478" y="5311"/>
                    <a:pt x="4478" y="5239"/>
                  </a:cubicBezTo>
                  <a:lnTo>
                    <a:pt x="4502" y="3382"/>
                  </a:lnTo>
                  <a:cubicBezTo>
                    <a:pt x="4502" y="3239"/>
                    <a:pt x="4549" y="3120"/>
                    <a:pt x="4645" y="3024"/>
                  </a:cubicBezTo>
                  <a:lnTo>
                    <a:pt x="5454" y="2215"/>
                  </a:lnTo>
                  <a:cubicBezTo>
                    <a:pt x="5645" y="2048"/>
                    <a:pt x="5693" y="1786"/>
                    <a:pt x="5597" y="1548"/>
                  </a:cubicBezTo>
                  <a:cubicBezTo>
                    <a:pt x="5502" y="1334"/>
                    <a:pt x="5288" y="1191"/>
                    <a:pt x="5026" y="1191"/>
                  </a:cubicBezTo>
                  <a:lnTo>
                    <a:pt x="3549" y="1191"/>
                  </a:lnTo>
                  <a:cubicBezTo>
                    <a:pt x="3502" y="1191"/>
                    <a:pt x="3454" y="1191"/>
                    <a:pt x="3430" y="1238"/>
                  </a:cubicBezTo>
                  <a:lnTo>
                    <a:pt x="2025" y="2643"/>
                  </a:lnTo>
                  <a:cubicBezTo>
                    <a:pt x="1930" y="2739"/>
                    <a:pt x="1787" y="2786"/>
                    <a:pt x="1644" y="2786"/>
                  </a:cubicBezTo>
                  <a:cubicBezTo>
                    <a:pt x="1501" y="2786"/>
                    <a:pt x="1382" y="2739"/>
                    <a:pt x="1287" y="2643"/>
                  </a:cubicBezTo>
                  <a:lnTo>
                    <a:pt x="453" y="1810"/>
                  </a:lnTo>
                  <a:cubicBezTo>
                    <a:pt x="358" y="1715"/>
                    <a:pt x="406" y="1619"/>
                    <a:pt x="430" y="1596"/>
                  </a:cubicBezTo>
                  <a:cubicBezTo>
                    <a:pt x="448" y="1559"/>
                    <a:pt x="480" y="1508"/>
                    <a:pt x="559" y="1508"/>
                  </a:cubicBezTo>
                  <a:cubicBezTo>
                    <a:pt x="583" y="1508"/>
                    <a:pt x="611" y="1513"/>
                    <a:pt x="644" y="1524"/>
                  </a:cubicBezTo>
                  <a:lnTo>
                    <a:pt x="1501" y="1834"/>
                  </a:lnTo>
                  <a:cubicBezTo>
                    <a:pt x="1521" y="1844"/>
                    <a:pt x="1545" y="1849"/>
                    <a:pt x="1571" y="1849"/>
                  </a:cubicBezTo>
                  <a:cubicBezTo>
                    <a:pt x="1608" y="1849"/>
                    <a:pt x="1650" y="1838"/>
                    <a:pt x="1692" y="1810"/>
                  </a:cubicBezTo>
                  <a:lnTo>
                    <a:pt x="3001" y="500"/>
                  </a:lnTo>
                  <a:cubicBezTo>
                    <a:pt x="3097" y="405"/>
                    <a:pt x="3216" y="357"/>
                    <a:pt x="3359" y="357"/>
                  </a:cubicBezTo>
                  <a:lnTo>
                    <a:pt x="3525" y="357"/>
                  </a:lnTo>
                  <a:cubicBezTo>
                    <a:pt x="3621" y="357"/>
                    <a:pt x="3692" y="262"/>
                    <a:pt x="3692" y="167"/>
                  </a:cubicBezTo>
                  <a:cubicBezTo>
                    <a:pt x="3692" y="71"/>
                    <a:pt x="3621" y="0"/>
                    <a:pt x="3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7;p64">
              <a:extLst>
                <a:ext uri="{FF2B5EF4-FFF2-40B4-BE49-F238E27FC236}">
                  <a16:creationId xmlns:a16="http://schemas.microsoft.com/office/drawing/2014/main" id="{1B8AC81D-26FC-3886-515B-9418C5056206}"/>
                </a:ext>
              </a:extLst>
            </p:cNvPr>
            <p:cNvSpPr/>
            <p:nvPr/>
          </p:nvSpPr>
          <p:spPr>
            <a:xfrm>
              <a:off x="1327977" y="4051721"/>
              <a:ext cx="260674" cy="331386"/>
            </a:xfrm>
            <a:custGeom>
              <a:avLst/>
              <a:gdLst/>
              <a:ahLst/>
              <a:cxnLst/>
              <a:rect l="l" t="t" r="r" b="b"/>
              <a:pathLst>
                <a:path w="7288" h="9265" extrusionOk="0">
                  <a:moveTo>
                    <a:pt x="2096" y="1"/>
                  </a:moveTo>
                  <a:cubicBezTo>
                    <a:pt x="1691" y="1"/>
                    <a:pt x="1358" y="358"/>
                    <a:pt x="1358" y="763"/>
                  </a:cubicBezTo>
                  <a:lnTo>
                    <a:pt x="1358" y="2811"/>
                  </a:lnTo>
                  <a:cubicBezTo>
                    <a:pt x="1358" y="3025"/>
                    <a:pt x="1429" y="3215"/>
                    <a:pt x="1572" y="3358"/>
                  </a:cubicBezTo>
                  <a:lnTo>
                    <a:pt x="2406" y="4168"/>
                  </a:lnTo>
                  <a:lnTo>
                    <a:pt x="1143" y="5454"/>
                  </a:lnTo>
                  <a:lnTo>
                    <a:pt x="167" y="5454"/>
                  </a:lnTo>
                  <a:cubicBezTo>
                    <a:pt x="72" y="5454"/>
                    <a:pt x="0" y="5525"/>
                    <a:pt x="0" y="5621"/>
                  </a:cubicBezTo>
                  <a:cubicBezTo>
                    <a:pt x="0" y="5716"/>
                    <a:pt x="72" y="5811"/>
                    <a:pt x="167" y="5811"/>
                  </a:cubicBezTo>
                  <a:lnTo>
                    <a:pt x="1191" y="5811"/>
                  </a:lnTo>
                  <a:cubicBezTo>
                    <a:pt x="1239" y="5811"/>
                    <a:pt x="1286" y="5787"/>
                    <a:pt x="1334" y="5764"/>
                  </a:cubicBezTo>
                  <a:lnTo>
                    <a:pt x="2763" y="4311"/>
                  </a:lnTo>
                  <a:cubicBezTo>
                    <a:pt x="2834" y="4239"/>
                    <a:pt x="2834" y="4120"/>
                    <a:pt x="2763" y="4049"/>
                  </a:cubicBezTo>
                  <a:lnTo>
                    <a:pt x="1810" y="3096"/>
                  </a:lnTo>
                  <a:cubicBezTo>
                    <a:pt x="1739" y="3025"/>
                    <a:pt x="1691" y="2930"/>
                    <a:pt x="1691" y="2811"/>
                  </a:cubicBezTo>
                  <a:lnTo>
                    <a:pt x="1691" y="763"/>
                  </a:lnTo>
                  <a:cubicBezTo>
                    <a:pt x="1691" y="524"/>
                    <a:pt x="1882" y="358"/>
                    <a:pt x="2096" y="358"/>
                  </a:cubicBezTo>
                  <a:cubicBezTo>
                    <a:pt x="2117" y="354"/>
                    <a:pt x="2137" y="352"/>
                    <a:pt x="2157" y="352"/>
                  </a:cubicBezTo>
                  <a:cubicBezTo>
                    <a:pt x="2248" y="352"/>
                    <a:pt x="2323" y="394"/>
                    <a:pt x="2382" y="453"/>
                  </a:cubicBezTo>
                  <a:cubicBezTo>
                    <a:pt x="2453" y="548"/>
                    <a:pt x="2525" y="644"/>
                    <a:pt x="2525" y="763"/>
                  </a:cubicBezTo>
                  <a:lnTo>
                    <a:pt x="2525" y="2572"/>
                  </a:lnTo>
                  <a:cubicBezTo>
                    <a:pt x="2525" y="2620"/>
                    <a:pt x="2525" y="2668"/>
                    <a:pt x="2572" y="2692"/>
                  </a:cubicBezTo>
                  <a:lnTo>
                    <a:pt x="3882" y="4001"/>
                  </a:lnTo>
                  <a:cubicBezTo>
                    <a:pt x="3912" y="4047"/>
                    <a:pt x="3962" y="4063"/>
                    <a:pt x="4006" y="4063"/>
                  </a:cubicBezTo>
                  <a:cubicBezTo>
                    <a:pt x="4031" y="4063"/>
                    <a:pt x="4055" y="4058"/>
                    <a:pt x="4073" y="4049"/>
                  </a:cubicBezTo>
                  <a:cubicBezTo>
                    <a:pt x="4144" y="4025"/>
                    <a:pt x="4192" y="3954"/>
                    <a:pt x="4192" y="3882"/>
                  </a:cubicBezTo>
                  <a:lnTo>
                    <a:pt x="4144" y="3168"/>
                  </a:lnTo>
                  <a:cubicBezTo>
                    <a:pt x="4144" y="2930"/>
                    <a:pt x="4287" y="2692"/>
                    <a:pt x="4525" y="2596"/>
                  </a:cubicBezTo>
                  <a:cubicBezTo>
                    <a:pt x="4858" y="2453"/>
                    <a:pt x="5359" y="2263"/>
                    <a:pt x="5882" y="2263"/>
                  </a:cubicBezTo>
                  <a:cubicBezTo>
                    <a:pt x="6430" y="2263"/>
                    <a:pt x="6907" y="2739"/>
                    <a:pt x="6930" y="3311"/>
                  </a:cubicBezTo>
                  <a:cubicBezTo>
                    <a:pt x="6930" y="3620"/>
                    <a:pt x="6811" y="3882"/>
                    <a:pt x="6621" y="4097"/>
                  </a:cubicBezTo>
                  <a:cubicBezTo>
                    <a:pt x="6430" y="4287"/>
                    <a:pt x="6168" y="4382"/>
                    <a:pt x="5906" y="4382"/>
                  </a:cubicBezTo>
                  <a:lnTo>
                    <a:pt x="5573" y="4382"/>
                  </a:lnTo>
                  <a:cubicBezTo>
                    <a:pt x="5466" y="4366"/>
                    <a:pt x="5362" y="4352"/>
                    <a:pt x="5261" y="4352"/>
                  </a:cubicBezTo>
                  <a:cubicBezTo>
                    <a:pt x="5069" y="4352"/>
                    <a:pt x="4887" y="4401"/>
                    <a:pt x="4716" y="4573"/>
                  </a:cubicBezTo>
                  <a:cubicBezTo>
                    <a:pt x="4644" y="4644"/>
                    <a:pt x="4644" y="4763"/>
                    <a:pt x="4716" y="4835"/>
                  </a:cubicBezTo>
                  <a:lnTo>
                    <a:pt x="6097" y="6216"/>
                  </a:lnTo>
                  <a:cubicBezTo>
                    <a:pt x="6168" y="6288"/>
                    <a:pt x="6216" y="6383"/>
                    <a:pt x="6216" y="6502"/>
                  </a:cubicBezTo>
                  <a:lnTo>
                    <a:pt x="6216" y="8502"/>
                  </a:lnTo>
                  <a:cubicBezTo>
                    <a:pt x="6216" y="8740"/>
                    <a:pt x="6025" y="8907"/>
                    <a:pt x="5811" y="8907"/>
                  </a:cubicBezTo>
                  <a:cubicBezTo>
                    <a:pt x="5692" y="8907"/>
                    <a:pt x="5597" y="8883"/>
                    <a:pt x="5525" y="8788"/>
                  </a:cubicBezTo>
                  <a:cubicBezTo>
                    <a:pt x="5430" y="8717"/>
                    <a:pt x="5406" y="8621"/>
                    <a:pt x="5406" y="8502"/>
                  </a:cubicBezTo>
                  <a:lnTo>
                    <a:pt x="5406" y="6740"/>
                  </a:lnTo>
                  <a:cubicBezTo>
                    <a:pt x="5406" y="6692"/>
                    <a:pt x="5382" y="6645"/>
                    <a:pt x="5359" y="6621"/>
                  </a:cubicBezTo>
                  <a:lnTo>
                    <a:pt x="4597" y="5883"/>
                  </a:lnTo>
                  <a:cubicBezTo>
                    <a:pt x="4573" y="5835"/>
                    <a:pt x="4525" y="5811"/>
                    <a:pt x="4477" y="5811"/>
                  </a:cubicBezTo>
                  <a:cubicBezTo>
                    <a:pt x="4430" y="5811"/>
                    <a:pt x="4382" y="5835"/>
                    <a:pt x="4358" y="5883"/>
                  </a:cubicBezTo>
                  <a:lnTo>
                    <a:pt x="3477" y="6740"/>
                  </a:lnTo>
                  <a:cubicBezTo>
                    <a:pt x="3406" y="6811"/>
                    <a:pt x="3406" y="6930"/>
                    <a:pt x="3477" y="6978"/>
                  </a:cubicBezTo>
                  <a:cubicBezTo>
                    <a:pt x="3513" y="7014"/>
                    <a:pt x="3561" y="7032"/>
                    <a:pt x="3608" y="7032"/>
                  </a:cubicBezTo>
                  <a:cubicBezTo>
                    <a:pt x="3656" y="7032"/>
                    <a:pt x="3703" y="7014"/>
                    <a:pt x="3739" y="6978"/>
                  </a:cubicBezTo>
                  <a:lnTo>
                    <a:pt x="4477" y="6240"/>
                  </a:lnTo>
                  <a:lnTo>
                    <a:pt x="5049" y="6811"/>
                  </a:lnTo>
                  <a:lnTo>
                    <a:pt x="5049" y="8502"/>
                  </a:lnTo>
                  <a:cubicBezTo>
                    <a:pt x="5049" y="8717"/>
                    <a:pt x="5144" y="8907"/>
                    <a:pt x="5287" y="9050"/>
                  </a:cubicBezTo>
                  <a:cubicBezTo>
                    <a:pt x="5430" y="9193"/>
                    <a:pt x="5621" y="9264"/>
                    <a:pt x="5811" y="9264"/>
                  </a:cubicBezTo>
                  <a:cubicBezTo>
                    <a:pt x="6216" y="9264"/>
                    <a:pt x="6573" y="8931"/>
                    <a:pt x="6573" y="8502"/>
                  </a:cubicBezTo>
                  <a:lnTo>
                    <a:pt x="6573" y="6502"/>
                  </a:lnTo>
                  <a:cubicBezTo>
                    <a:pt x="6573" y="6311"/>
                    <a:pt x="6478" y="6121"/>
                    <a:pt x="6335" y="5978"/>
                  </a:cubicBezTo>
                  <a:lnTo>
                    <a:pt x="5120" y="4740"/>
                  </a:lnTo>
                  <a:cubicBezTo>
                    <a:pt x="5168" y="4728"/>
                    <a:pt x="5228" y="4722"/>
                    <a:pt x="5299" y="4722"/>
                  </a:cubicBezTo>
                  <a:cubicBezTo>
                    <a:pt x="5370" y="4722"/>
                    <a:pt x="5454" y="4728"/>
                    <a:pt x="5549" y="4740"/>
                  </a:cubicBezTo>
                  <a:cubicBezTo>
                    <a:pt x="5668" y="4740"/>
                    <a:pt x="5787" y="4763"/>
                    <a:pt x="5906" y="4763"/>
                  </a:cubicBezTo>
                  <a:cubicBezTo>
                    <a:pt x="6287" y="4763"/>
                    <a:pt x="6621" y="4621"/>
                    <a:pt x="6883" y="4359"/>
                  </a:cubicBezTo>
                  <a:cubicBezTo>
                    <a:pt x="7145" y="4073"/>
                    <a:pt x="7288" y="3716"/>
                    <a:pt x="7288" y="3311"/>
                  </a:cubicBezTo>
                  <a:cubicBezTo>
                    <a:pt x="7288" y="2954"/>
                    <a:pt x="7121" y="2596"/>
                    <a:pt x="6859" y="2334"/>
                  </a:cubicBezTo>
                  <a:cubicBezTo>
                    <a:pt x="6597" y="2072"/>
                    <a:pt x="6264" y="1929"/>
                    <a:pt x="5882" y="1929"/>
                  </a:cubicBezTo>
                  <a:cubicBezTo>
                    <a:pt x="5311" y="1929"/>
                    <a:pt x="4739" y="2120"/>
                    <a:pt x="4382" y="2287"/>
                  </a:cubicBezTo>
                  <a:cubicBezTo>
                    <a:pt x="4025" y="2453"/>
                    <a:pt x="3811" y="2811"/>
                    <a:pt x="3811" y="3192"/>
                  </a:cubicBezTo>
                  <a:lnTo>
                    <a:pt x="3834" y="3454"/>
                  </a:lnTo>
                  <a:lnTo>
                    <a:pt x="2882" y="2501"/>
                  </a:lnTo>
                  <a:lnTo>
                    <a:pt x="2882" y="763"/>
                  </a:lnTo>
                  <a:cubicBezTo>
                    <a:pt x="2882" y="572"/>
                    <a:pt x="2787" y="358"/>
                    <a:pt x="2644" y="215"/>
                  </a:cubicBezTo>
                  <a:cubicBezTo>
                    <a:pt x="2501" y="72"/>
                    <a:pt x="2310"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38;p64">
              <a:extLst>
                <a:ext uri="{FF2B5EF4-FFF2-40B4-BE49-F238E27FC236}">
                  <a16:creationId xmlns:a16="http://schemas.microsoft.com/office/drawing/2014/main" id="{3DEDA214-292E-1DBE-156A-4B7C5B216D2D}"/>
                </a:ext>
              </a:extLst>
            </p:cNvPr>
            <p:cNvSpPr/>
            <p:nvPr/>
          </p:nvSpPr>
          <p:spPr>
            <a:xfrm>
              <a:off x="1254725" y="4061092"/>
              <a:ext cx="86057" cy="86915"/>
            </a:xfrm>
            <a:custGeom>
              <a:avLst/>
              <a:gdLst/>
              <a:ahLst/>
              <a:cxnLst/>
              <a:rect l="l" t="t" r="r" b="b"/>
              <a:pathLst>
                <a:path w="2406" h="2430" extrusionOk="0">
                  <a:moveTo>
                    <a:pt x="1334" y="334"/>
                  </a:moveTo>
                  <a:lnTo>
                    <a:pt x="1572" y="596"/>
                  </a:lnTo>
                  <a:lnTo>
                    <a:pt x="596" y="1572"/>
                  </a:lnTo>
                  <a:lnTo>
                    <a:pt x="334" y="1334"/>
                  </a:lnTo>
                  <a:lnTo>
                    <a:pt x="1334" y="334"/>
                  </a:lnTo>
                  <a:close/>
                  <a:moveTo>
                    <a:pt x="1810" y="834"/>
                  </a:moveTo>
                  <a:lnTo>
                    <a:pt x="2072" y="1096"/>
                  </a:lnTo>
                  <a:lnTo>
                    <a:pt x="1072" y="2072"/>
                  </a:lnTo>
                  <a:lnTo>
                    <a:pt x="834" y="1834"/>
                  </a:lnTo>
                  <a:lnTo>
                    <a:pt x="1810" y="834"/>
                  </a:lnTo>
                  <a:close/>
                  <a:moveTo>
                    <a:pt x="1334" y="0"/>
                  </a:moveTo>
                  <a:cubicBezTo>
                    <a:pt x="1239" y="0"/>
                    <a:pt x="1143" y="24"/>
                    <a:pt x="1072" y="96"/>
                  </a:cubicBezTo>
                  <a:lnTo>
                    <a:pt x="96" y="1072"/>
                  </a:lnTo>
                  <a:cubicBezTo>
                    <a:pt x="24" y="1144"/>
                    <a:pt x="0" y="1239"/>
                    <a:pt x="0" y="1334"/>
                  </a:cubicBezTo>
                  <a:cubicBezTo>
                    <a:pt x="0" y="1429"/>
                    <a:pt x="24" y="1501"/>
                    <a:pt x="96" y="1572"/>
                  </a:cubicBezTo>
                  <a:lnTo>
                    <a:pt x="834" y="2310"/>
                  </a:lnTo>
                  <a:cubicBezTo>
                    <a:pt x="905" y="2382"/>
                    <a:pt x="1000" y="2430"/>
                    <a:pt x="1072" y="2430"/>
                  </a:cubicBezTo>
                  <a:cubicBezTo>
                    <a:pt x="1167" y="2430"/>
                    <a:pt x="1262" y="2382"/>
                    <a:pt x="1334" y="2310"/>
                  </a:cubicBezTo>
                  <a:lnTo>
                    <a:pt x="2310" y="1334"/>
                  </a:lnTo>
                  <a:cubicBezTo>
                    <a:pt x="2382" y="1263"/>
                    <a:pt x="2406" y="1167"/>
                    <a:pt x="2406" y="1096"/>
                  </a:cubicBezTo>
                  <a:cubicBezTo>
                    <a:pt x="2406" y="1001"/>
                    <a:pt x="2382" y="905"/>
                    <a:pt x="2310" y="834"/>
                  </a:cubicBezTo>
                  <a:lnTo>
                    <a:pt x="1572" y="96"/>
                  </a:lnTo>
                  <a:cubicBezTo>
                    <a:pt x="1501" y="24"/>
                    <a:pt x="1405"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39;p64">
              <a:extLst>
                <a:ext uri="{FF2B5EF4-FFF2-40B4-BE49-F238E27FC236}">
                  <a16:creationId xmlns:a16="http://schemas.microsoft.com/office/drawing/2014/main" id="{F9484C5F-147D-6F26-6EAC-96472FC67085}"/>
                </a:ext>
              </a:extLst>
            </p:cNvPr>
            <p:cNvSpPr/>
            <p:nvPr/>
          </p:nvSpPr>
          <p:spPr>
            <a:xfrm>
              <a:off x="1413140" y="4390725"/>
              <a:ext cx="86092" cy="86915"/>
            </a:xfrm>
            <a:custGeom>
              <a:avLst/>
              <a:gdLst/>
              <a:ahLst/>
              <a:cxnLst/>
              <a:rect l="l" t="t" r="r" b="b"/>
              <a:pathLst>
                <a:path w="2407" h="2430" extrusionOk="0">
                  <a:moveTo>
                    <a:pt x="1334" y="358"/>
                  </a:moveTo>
                  <a:lnTo>
                    <a:pt x="1573" y="596"/>
                  </a:lnTo>
                  <a:lnTo>
                    <a:pt x="596" y="1596"/>
                  </a:lnTo>
                  <a:lnTo>
                    <a:pt x="334" y="1334"/>
                  </a:lnTo>
                  <a:lnTo>
                    <a:pt x="1334" y="358"/>
                  </a:lnTo>
                  <a:close/>
                  <a:moveTo>
                    <a:pt x="1811" y="858"/>
                  </a:moveTo>
                  <a:lnTo>
                    <a:pt x="2073" y="1096"/>
                  </a:lnTo>
                  <a:lnTo>
                    <a:pt x="1072" y="2096"/>
                  </a:lnTo>
                  <a:lnTo>
                    <a:pt x="834" y="1834"/>
                  </a:lnTo>
                  <a:lnTo>
                    <a:pt x="1811" y="858"/>
                  </a:lnTo>
                  <a:close/>
                  <a:moveTo>
                    <a:pt x="1334" y="1"/>
                  </a:moveTo>
                  <a:cubicBezTo>
                    <a:pt x="1239" y="1"/>
                    <a:pt x="1144" y="48"/>
                    <a:pt x="1072" y="120"/>
                  </a:cubicBezTo>
                  <a:lnTo>
                    <a:pt x="96" y="1096"/>
                  </a:lnTo>
                  <a:cubicBezTo>
                    <a:pt x="25" y="1168"/>
                    <a:pt x="1" y="1263"/>
                    <a:pt x="1" y="1334"/>
                  </a:cubicBezTo>
                  <a:cubicBezTo>
                    <a:pt x="1" y="1429"/>
                    <a:pt x="25" y="1525"/>
                    <a:pt x="96" y="1596"/>
                  </a:cubicBezTo>
                  <a:lnTo>
                    <a:pt x="834" y="2334"/>
                  </a:lnTo>
                  <a:cubicBezTo>
                    <a:pt x="906" y="2406"/>
                    <a:pt x="1001" y="2430"/>
                    <a:pt x="1072" y="2430"/>
                  </a:cubicBezTo>
                  <a:cubicBezTo>
                    <a:pt x="1168" y="2430"/>
                    <a:pt x="1263" y="2406"/>
                    <a:pt x="1334" y="2334"/>
                  </a:cubicBezTo>
                  <a:lnTo>
                    <a:pt x="2311" y="1358"/>
                  </a:lnTo>
                  <a:cubicBezTo>
                    <a:pt x="2382" y="1287"/>
                    <a:pt x="2406" y="1191"/>
                    <a:pt x="2406" y="1096"/>
                  </a:cubicBezTo>
                  <a:cubicBezTo>
                    <a:pt x="2406" y="1001"/>
                    <a:pt x="2382" y="929"/>
                    <a:pt x="2311" y="858"/>
                  </a:cubicBezTo>
                  <a:lnTo>
                    <a:pt x="1573" y="120"/>
                  </a:lnTo>
                  <a:cubicBezTo>
                    <a:pt x="1501" y="48"/>
                    <a:pt x="143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40;p64">
              <a:extLst>
                <a:ext uri="{FF2B5EF4-FFF2-40B4-BE49-F238E27FC236}">
                  <a16:creationId xmlns:a16="http://schemas.microsoft.com/office/drawing/2014/main" id="{E304E011-4162-06BC-10E3-D2C84060F227}"/>
                </a:ext>
              </a:extLst>
            </p:cNvPr>
            <p:cNvSpPr/>
            <p:nvPr/>
          </p:nvSpPr>
          <p:spPr>
            <a:xfrm>
              <a:off x="1534105" y="4422880"/>
              <a:ext cx="25574" cy="24966"/>
            </a:xfrm>
            <a:custGeom>
              <a:avLst/>
              <a:gdLst/>
              <a:ahLst/>
              <a:cxnLst/>
              <a:rect l="l" t="t" r="r" b="b"/>
              <a:pathLst>
                <a:path w="715" h="698" extrusionOk="0">
                  <a:moveTo>
                    <a:pt x="533" y="1"/>
                  </a:moveTo>
                  <a:cubicBezTo>
                    <a:pt x="489" y="1"/>
                    <a:pt x="441" y="18"/>
                    <a:pt x="405" y="54"/>
                  </a:cubicBezTo>
                  <a:lnTo>
                    <a:pt x="72" y="388"/>
                  </a:lnTo>
                  <a:cubicBezTo>
                    <a:pt x="0" y="459"/>
                    <a:pt x="0" y="578"/>
                    <a:pt x="72" y="650"/>
                  </a:cubicBezTo>
                  <a:cubicBezTo>
                    <a:pt x="96" y="673"/>
                    <a:pt x="143" y="697"/>
                    <a:pt x="191" y="697"/>
                  </a:cubicBezTo>
                  <a:cubicBezTo>
                    <a:pt x="239" y="697"/>
                    <a:pt x="286" y="673"/>
                    <a:pt x="310" y="650"/>
                  </a:cubicBezTo>
                  <a:lnTo>
                    <a:pt x="643" y="292"/>
                  </a:lnTo>
                  <a:cubicBezTo>
                    <a:pt x="715" y="221"/>
                    <a:pt x="715" y="126"/>
                    <a:pt x="643" y="54"/>
                  </a:cubicBezTo>
                  <a:cubicBezTo>
                    <a:pt x="620" y="18"/>
                    <a:pt x="578" y="1"/>
                    <a:pt x="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1;p64">
              <a:extLst>
                <a:ext uri="{FF2B5EF4-FFF2-40B4-BE49-F238E27FC236}">
                  <a16:creationId xmlns:a16="http://schemas.microsoft.com/office/drawing/2014/main" id="{15C21D70-E355-AD1E-1D47-35846ACB9110}"/>
                </a:ext>
              </a:extLst>
            </p:cNvPr>
            <p:cNvSpPr/>
            <p:nvPr/>
          </p:nvSpPr>
          <p:spPr>
            <a:xfrm>
              <a:off x="1465968" y="4081944"/>
              <a:ext cx="25574" cy="24322"/>
            </a:xfrm>
            <a:custGeom>
              <a:avLst/>
              <a:gdLst/>
              <a:ahLst/>
              <a:cxnLst/>
              <a:rect l="l" t="t" r="r" b="b"/>
              <a:pathLst>
                <a:path w="715" h="680" extrusionOk="0">
                  <a:moveTo>
                    <a:pt x="191" y="1"/>
                  </a:moveTo>
                  <a:cubicBezTo>
                    <a:pt x="149" y="1"/>
                    <a:pt x="107" y="13"/>
                    <a:pt x="72" y="37"/>
                  </a:cubicBezTo>
                  <a:cubicBezTo>
                    <a:pt x="0" y="108"/>
                    <a:pt x="0" y="227"/>
                    <a:pt x="72" y="299"/>
                  </a:cubicBezTo>
                  <a:lnTo>
                    <a:pt x="405" y="632"/>
                  </a:lnTo>
                  <a:cubicBezTo>
                    <a:pt x="453" y="656"/>
                    <a:pt x="477" y="680"/>
                    <a:pt x="524" y="680"/>
                  </a:cubicBezTo>
                  <a:cubicBezTo>
                    <a:pt x="572" y="680"/>
                    <a:pt x="619" y="656"/>
                    <a:pt x="643" y="632"/>
                  </a:cubicBezTo>
                  <a:cubicBezTo>
                    <a:pt x="715" y="561"/>
                    <a:pt x="715" y="465"/>
                    <a:pt x="643" y="394"/>
                  </a:cubicBezTo>
                  <a:lnTo>
                    <a:pt x="310" y="37"/>
                  </a:lnTo>
                  <a:cubicBezTo>
                    <a:pt x="274" y="13"/>
                    <a:pt x="232"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2;p64">
              <a:extLst>
                <a:ext uri="{FF2B5EF4-FFF2-40B4-BE49-F238E27FC236}">
                  <a16:creationId xmlns:a16="http://schemas.microsoft.com/office/drawing/2014/main" id="{4EEEA279-5490-99CF-8F06-879653AD5DDC}"/>
                </a:ext>
              </a:extLst>
            </p:cNvPr>
            <p:cNvSpPr/>
            <p:nvPr/>
          </p:nvSpPr>
          <p:spPr>
            <a:xfrm>
              <a:off x="1156758" y="4175727"/>
              <a:ext cx="86915" cy="88131"/>
            </a:xfrm>
            <a:custGeom>
              <a:avLst/>
              <a:gdLst/>
              <a:ahLst/>
              <a:cxnLst/>
              <a:rect l="l" t="t" r="r" b="b"/>
              <a:pathLst>
                <a:path w="2430" h="2464" extrusionOk="0">
                  <a:moveTo>
                    <a:pt x="1096" y="415"/>
                  </a:moveTo>
                  <a:lnTo>
                    <a:pt x="1120" y="725"/>
                  </a:lnTo>
                  <a:cubicBezTo>
                    <a:pt x="1120" y="772"/>
                    <a:pt x="1144" y="820"/>
                    <a:pt x="1191" y="868"/>
                  </a:cubicBezTo>
                  <a:lnTo>
                    <a:pt x="1596" y="1130"/>
                  </a:lnTo>
                  <a:lnTo>
                    <a:pt x="1620" y="1606"/>
                  </a:lnTo>
                  <a:cubicBezTo>
                    <a:pt x="1620" y="1677"/>
                    <a:pt x="1668" y="1725"/>
                    <a:pt x="1715" y="1749"/>
                  </a:cubicBezTo>
                  <a:lnTo>
                    <a:pt x="1977" y="1916"/>
                  </a:lnTo>
                  <a:cubicBezTo>
                    <a:pt x="1930" y="1963"/>
                    <a:pt x="1882" y="1987"/>
                    <a:pt x="1834" y="2011"/>
                  </a:cubicBezTo>
                  <a:cubicBezTo>
                    <a:pt x="1702" y="2088"/>
                    <a:pt x="1555" y="2126"/>
                    <a:pt x="1409" y="2126"/>
                  </a:cubicBezTo>
                  <a:cubicBezTo>
                    <a:pt x="1105" y="2126"/>
                    <a:pt x="804" y="1966"/>
                    <a:pt x="644" y="1677"/>
                  </a:cubicBezTo>
                  <a:cubicBezTo>
                    <a:pt x="382" y="1249"/>
                    <a:pt x="525" y="725"/>
                    <a:pt x="953" y="487"/>
                  </a:cubicBezTo>
                  <a:cubicBezTo>
                    <a:pt x="1001" y="439"/>
                    <a:pt x="1048" y="415"/>
                    <a:pt x="1096" y="415"/>
                  </a:cubicBezTo>
                  <a:close/>
                  <a:moveTo>
                    <a:pt x="1296" y="1"/>
                  </a:moveTo>
                  <a:cubicBezTo>
                    <a:pt x="1279" y="1"/>
                    <a:pt x="1260" y="3"/>
                    <a:pt x="1239" y="10"/>
                  </a:cubicBezTo>
                  <a:cubicBezTo>
                    <a:pt x="1096" y="34"/>
                    <a:pt x="929" y="82"/>
                    <a:pt x="786" y="177"/>
                  </a:cubicBezTo>
                  <a:cubicBezTo>
                    <a:pt x="191" y="511"/>
                    <a:pt x="1" y="1273"/>
                    <a:pt x="334" y="1868"/>
                  </a:cubicBezTo>
                  <a:cubicBezTo>
                    <a:pt x="572" y="2249"/>
                    <a:pt x="977" y="2463"/>
                    <a:pt x="1406" y="2463"/>
                  </a:cubicBezTo>
                  <a:cubicBezTo>
                    <a:pt x="1620" y="2463"/>
                    <a:pt x="1810" y="2416"/>
                    <a:pt x="2025" y="2320"/>
                  </a:cubicBezTo>
                  <a:cubicBezTo>
                    <a:pt x="2168" y="2225"/>
                    <a:pt x="2287" y="2130"/>
                    <a:pt x="2382" y="1987"/>
                  </a:cubicBezTo>
                  <a:cubicBezTo>
                    <a:pt x="2430" y="1963"/>
                    <a:pt x="2430" y="1916"/>
                    <a:pt x="2430" y="1868"/>
                  </a:cubicBezTo>
                  <a:cubicBezTo>
                    <a:pt x="2430" y="1796"/>
                    <a:pt x="2382" y="1773"/>
                    <a:pt x="2358" y="1725"/>
                  </a:cubicBezTo>
                  <a:lnTo>
                    <a:pt x="1977" y="1511"/>
                  </a:lnTo>
                  <a:lnTo>
                    <a:pt x="1953" y="1011"/>
                  </a:lnTo>
                  <a:cubicBezTo>
                    <a:pt x="1930" y="963"/>
                    <a:pt x="1906" y="915"/>
                    <a:pt x="1858" y="892"/>
                  </a:cubicBezTo>
                  <a:lnTo>
                    <a:pt x="1453" y="630"/>
                  </a:lnTo>
                  <a:lnTo>
                    <a:pt x="1453" y="177"/>
                  </a:lnTo>
                  <a:cubicBezTo>
                    <a:pt x="1453" y="129"/>
                    <a:pt x="1429" y="82"/>
                    <a:pt x="1382" y="34"/>
                  </a:cubicBezTo>
                  <a:cubicBezTo>
                    <a:pt x="1365" y="17"/>
                    <a:pt x="1336" y="1"/>
                    <a:pt x="1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3;p64">
              <a:extLst>
                <a:ext uri="{FF2B5EF4-FFF2-40B4-BE49-F238E27FC236}">
                  <a16:creationId xmlns:a16="http://schemas.microsoft.com/office/drawing/2014/main" id="{578C6C98-3D8B-766A-9D6C-C806FEB51BF9}"/>
                </a:ext>
              </a:extLst>
            </p:cNvPr>
            <p:cNvSpPr/>
            <p:nvPr/>
          </p:nvSpPr>
          <p:spPr>
            <a:xfrm>
              <a:off x="1240239" y="4151047"/>
              <a:ext cx="92888" cy="82981"/>
            </a:xfrm>
            <a:custGeom>
              <a:avLst/>
              <a:gdLst/>
              <a:ahLst/>
              <a:cxnLst/>
              <a:rect l="l" t="t" r="r" b="b"/>
              <a:pathLst>
                <a:path w="2597" h="2320" extrusionOk="0">
                  <a:moveTo>
                    <a:pt x="444" y="1"/>
                  </a:moveTo>
                  <a:cubicBezTo>
                    <a:pt x="384" y="1"/>
                    <a:pt x="322" y="28"/>
                    <a:pt x="286" y="81"/>
                  </a:cubicBezTo>
                  <a:lnTo>
                    <a:pt x="48" y="558"/>
                  </a:lnTo>
                  <a:cubicBezTo>
                    <a:pt x="0" y="653"/>
                    <a:pt x="24" y="772"/>
                    <a:pt x="96" y="796"/>
                  </a:cubicBezTo>
                  <a:cubicBezTo>
                    <a:pt x="129" y="813"/>
                    <a:pt x="163" y="820"/>
                    <a:pt x="195" y="820"/>
                  </a:cubicBezTo>
                  <a:cubicBezTo>
                    <a:pt x="252" y="820"/>
                    <a:pt x="303" y="794"/>
                    <a:pt x="334" y="748"/>
                  </a:cubicBezTo>
                  <a:lnTo>
                    <a:pt x="524" y="415"/>
                  </a:lnTo>
                  <a:cubicBezTo>
                    <a:pt x="596" y="438"/>
                    <a:pt x="667" y="486"/>
                    <a:pt x="739" y="534"/>
                  </a:cubicBezTo>
                  <a:cubicBezTo>
                    <a:pt x="1001" y="700"/>
                    <a:pt x="1263" y="867"/>
                    <a:pt x="1787" y="867"/>
                  </a:cubicBezTo>
                  <a:lnTo>
                    <a:pt x="2239" y="867"/>
                  </a:lnTo>
                  <a:lnTo>
                    <a:pt x="2239" y="1462"/>
                  </a:lnTo>
                  <a:lnTo>
                    <a:pt x="1787" y="1462"/>
                  </a:lnTo>
                  <a:cubicBezTo>
                    <a:pt x="1286" y="1462"/>
                    <a:pt x="1001" y="1629"/>
                    <a:pt x="762" y="1796"/>
                  </a:cubicBezTo>
                  <a:cubicBezTo>
                    <a:pt x="667" y="1844"/>
                    <a:pt x="596" y="1891"/>
                    <a:pt x="524" y="1915"/>
                  </a:cubicBezTo>
                  <a:lnTo>
                    <a:pt x="381" y="1677"/>
                  </a:lnTo>
                  <a:lnTo>
                    <a:pt x="548" y="1343"/>
                  </a:lnTo>
                  <a:cubicBezTo>
                    <a:pt x="596" y="1272"/>
                    <a:pt x="572" y="1153"/>
                    <a:pt x="477" y="1105"/>
                  </a:cubicBezTo>
                  <a:cubicBezTo>
                    <a:pt x="454" y="1100"/>
                    <a:pt x="432" y="1097"/>
                    <a:pt x="410" y="1097"/>
                  </a:cubicBezTo>
                  <a:cubicBezTo>
                    <a:pt x="339" y="1097"/>
                    <a:pt x="275" y="1128"/>
                    <a:pt x="239" y="1201"/>
                  </a:cubicBezTo>
                  <a:lnTo>
                    <a:pt x="48" y="1605"/>
                  </a:lnTo>
                  <a:cubicBezTo>
                    <a:pt x="0" y="1653"/>
                    <a:pt x="24" y="1701"/>
                    <a:pt x="48" y="1748"/>
                  </a:cubicBezTo>
                  <a:lnTo>
                    <a:pt x="310" y="2225"/>
                  </a:lnTo>
                  <a:cubicBezTo>
                    <a:pt x="334" y="2296"/>
                    <a:pt x="405" y="2320"/>
                    <a:pt x="453" y="2320"/>
                  </a:cubicBezTo>
                  <a:lnTo>
                    <a:pt x="524" y="2320"/>
                  </a:lnTo>
                  <a:cubicBezTo>
                    <a:pt x="691" y="2248"/>
                    <a:pt x="810" y="2177"/>
                    <a:pt x="953" y="2082"/>
                  </a:cubicBezTo>
                  <a:cubicBezTo>
                    <a:pt x="1167" y="1939"/>
                    <a:pt x="1382" y="1796"/>
                    <a:pt x="1787" y="1796"/>
                  </a:cubicBezTo>
                  <a:lnTo>
                    <a:pt x="2429" y="1796"/>
                  </a:lnTo>
                  <a:cubicBezTo>
                    <a:pt x="2525" y="1796"/>
                    <a:pt x="2596" y="1724"/>
                    <a:pt x="2596" y="1629"/>
                  </a:cubicBezTo>
                  <a:lnTo>
                    <a:pt x="2596" y="700"/>
                  </a:lnTo>
                  <a:cubicBezTo>
                    <a:pt x="2596" y="605"/>
                    <a:pt x="2525" y="510"/>
                    <a:pt x="2429" y="510"/>
                  </a:cubicBezTo>
                  <a:lnTo>
                    <a:pt x="1787" y="510"/>
                  </a:lnTo>
                  <a:cubicBezTo>
                    <a:pt x="1382" y="510"/>
                    <a:pt x="1167" y="391"/>
                    <a:pt x="929" y="248"/>
                  </a:cubicBezTo>
                  <a:cubicBezTo>
                    <a:pt x="810" y="153"/>
                    <a:pt x="667" y="81"/>
                    <a:pt x="501" y="10"/>
                  </a:cubicBezTo>
                  <a:cubicBezTo>
                    <a:pt x="483" y="4"/>
                    <a:pt x="463"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5" name="Google Shape;1515;p56"/>
          <p:cNvSpPr txBox="1">
            <a:spLocks noGrp="1"/>
          </p:cNvSpPr>
          <p:nvPr>
            <p:ph type="title"/>
          </p:nvPr>
        </p:nvSpPr>
        <p:spPr>
          <a:xfrm>
            <a:off x="4258583" y="621257"/>
            <a:ext cx="4326340" cy="1060800"/>
          </a:xfrm>
          <a:prstGeom prst="rect">
            <a:avLst/>
          </a:prstGeom>
        </p:spPr>
        <p:txBody>
          <a:bodyPr spcFirstLastPara="1" wrap="square" lIns="91425" tIns="91425" rIns="91425" bIns="91425" anchor="b" anchorCtr="0">
            <a:noAutofit/>
          </a:bodyPr>
          <a:lstStyle/>
          <a:p>
            <a:pPr algn="ctr"/>
            <a:r>
              <a:rPr lang="en-US" sz="2400" b="1" i="0" dirty="0">
                <a:effectLst/>
                <a:latin typeface="Jost" panose="020B0604020202020204" charset="0"/>
                <a:ea typeface="Jost" panose="020B0604020202020204" charset="0"/>
              </a:rPr>
              <a:t>Crime Incident Rate by Offence Division over the period</a:t>
            </a:r>
          </a:p>
        </p:txBody>
      </p:sp>
      <p:pic>
        <p:nvPicPr>
          <p:cNvPr id="4" name="Picture 3" descr="A graph with lines and numbers&#10;&#10;Description automatically generated">
            <a:extLst>
              <a:ext uri="{FF2B5EF4-FFF2-40B4-BE49-F238E27FC236}">
                <a16:creationId xmlns:a16="http://schemas.microsoft.com/office/drawing/2014/main" id="{1116B83D-94F8-ACE5-2BF6-A4DE92A1D0B8}"/>
              </a:ext>
            </a:extLst>
          </p:cNvPr>
          <p:cNvPicPr>
            <a:picLocks noChangeAspect="1"/>
          </p:cNvPicPr>
          <p:nvPr/>
        </p:nvPicPr>
        <p:blipFill>
          <a:blip r:embed="rId3"/>
          <a:stretch>
            <a:fillRect/>
          </a:stretch>
        </p:blipFill>
        <p:spPr>
          <a:xfrm>
            <a:off x="367933" y="330401"/>
            <a:ext cx="4094476" cy="4488212"/>
          </a:xfrm>
          <a:prstGeom prst="rect">
            <a:avLst/>
          </a:prstGeom>
        </p:spPr>
      </p:pic>
      <p:sp>
        <p:nvSpPr>
          <p:cNvPr id="5" name="TextBox 4">
            <a:extLst>
              <a:ext uri="{FF2B5EF4-FFF2-40B4-BE49-F238E27FC236}">
                <a16:creationId xmlns:a16="http://schemas.microsoft.com/office/drawing/2014/main" id="{A8AD9625-15C7-0CBD-B366-1E05B0D3279E}"/>
              </a:ext>
            </a:extLst>
          </p:cNvPr>
          <p:cNvSpPr txBox="1"/>
          <p:nvPr/>
        </p:nvSpPr>
        <p:spPr>
          <a:xfrm>
            <a:off x="4554263" y="1604070"/>
            <a:ext cx="4326341" cy="3539430"/>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S</a:t>
            </a:r>
            <a:r>
              <a:rPr lang="en-AU" sz="1600" b="0" i="0" dirty="0">
                <a:solidFill>
                  <a:srgbClr val="1F2328"/>
                </a:solidFill>
                <a:effectLst/>
                <a:latin typeface="Calibri" panose="020F0502020204030204" pitchFamily="34" charset="0"/>
                <a:cs typeface="Calibri" panose="020F0502020204030204" pitchFamily="34" charset="0"/>
              </a:rPr>
              <a:t>pike of 'other offences' in 2020 and a drop-in 'property and deception offences’ </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The sudden change </a:t>
            </a:r>
            <a:r>
              <a:rPr lang="en-AU" sz="1600" b="0" i="0" dirty="0">
                <a:solidFill>
                  <a:srgbClr val="1F2328"/>
                </a:solidFill>
                <a:effectLst/>
                <a:latin typeface="Calibri" panose="020F0502020204030204" pitchFamily="34" charset="0"/>
                <a:cs typeface="Calibri" panose="020F0502020204030204" pitchFamily="34" charset="0"/>
              </a:rPr>
              <a:t>may be attributed to the lockdowns that happened in Victoria during COVID-19</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Other divisions have a steady number of incidents over the years and could suggest that certain types of crimes are less influenced by external factors like lockdowns and may have more consistent underlying causes or dynamics.</a:t>
            </a:r>
          </a:p>
          <a:p>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2175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5339359" y="826997"/>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Offence Subdivisions by Incidents Recorded in 2023</a:t>
            </a:r>
          </a:p>
        </p:txBody>
      </p:sp>
      <p:pic>
        <p:nvPicPr>
          <p:cNvPr id="4" name="Picture 3" descr="A graph with blue squares&#10;&#10;Description automatically generated">
            <a:extLst>
              <a:ext uri="{FF2B5EF4-FFF2-40B4-BE49-F238E27FC236}">
                <a16:creationId xmlns:a16="http://schemas.microsoft.com/office/drawing/2014/main" id="{4B0DD460-7BD3-7181-869B-931D6CCDFB77}"/>
              </a:ext>
            </a:extLst>
          </p:cNvPr>
          <p:cNvPicPr>
            <a:picLocks noChangeAspect="1"/>
          </p:cNvPicPr>
          <p:nvPr/>
        </p:nvPicPr>
        <p:blipFill>
          <a:blip r:embed="rId3"/>
          <a:stretch>
            <a:fillRect/>
          </a:stretch>
        </p:blipFill>
        <p:spPr>
          <a:xfrm>
            <a:off x="248936" y="308750"/>
            <a:ext cx="4940455" cy="4234676"/>
          </a:xfrm>
          <a:prstGeom prst="rect">
            <a:avLst/>
          </a:prstGeom>
        </p:spPr>
      </p:pic>
      <p:sp>
        <p:nvSpPr>
          <p:cNvPr id="3" name="TextBox 2">
            <a:extLst>
              <a:ext uri="{FF2B5EF4-FFF2-40B4-BE49-F238E27FC236}">
                <a16:creationId xmlns:a16="http://schemas.microsoft.com/office/drawing/2014/main" id="{C25A9E4E-2A8C-2B08-5D53-E1237063C651}"/>
              </a:ext>
            </a:extLst>
          </p:cNvPr>
          <p:cNvSpPr txBox="1"/>
          <p:nvPr/>
        </p:nvSpPr>
        <p:spPr>
          <a:xfrm>
            <a:off x="5368824" y="2087822"/>
            <a:ext cx="3454800" cy="2308324"/>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H</a:t>
            </a:r>
            <a:r>
              <a:rPr lang="en-AU" sz="1600" b="0" i="0" dirty="0">
                <a:solidFill>
                  <a:srgbClr val="1F2328"/>
                </a:solidFill>
                <a:effectLst/>
                <a:latin typeface="Calibri" panose="020F0502020204030204" pitchFamily="34" charset="0"/>
                <a:cs typeface="Calibri" panose="020F0502020204030204" pitchFamily="34" charset="0"/>
              </a:rPr>
              <a:t>ighest number of recorded incidents is Theft</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Factors such as economic conditions, opportunity, and individual motivations can all contribute to the prevalence of theft. </a:t>
            </a: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2382481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4</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pPr marL="139700" indent="0" algn="l"/>
            <a:r>
              <a:rPr lang="en-US" sz="2000" b="1" kern="100" dirty="0">
                <a:latin typeface="Calibri" panose="020F0502020204030204" pitchFamily="34" charset="0"/>
                <a:cs typeface="Arial" panose="020B0604020202020204" pitchFamily="34" charset="0"/>
              </a:rPr>
              <a:t>Do economic factors, such as unemployment rate and inflation rate, affect crime rates? </a:t>
            </a:r>
          </a:p>
          <a:p>
            <a:endParaRPr lang="en-AU" dirty="0"/>
          </a:p>
        </p:txBody>
      </p:sp>
    </p:spTree>
    <p:extLst>
      <p:ext uri="{BB962C8B-B14F-4D97-AF65-F5344CB8AC3E}">
        <p14:creationId xmlns:p14="http://schemas.microsoft.com/office/powerpoint/2010/main" val="3629086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1840526" y="-5556"/>
            <a:ext cx="4588686" cy="994972"/>
          </a:xfrm>
          <a:prstGeom prst="rect">
            <a:avLst/>
          </a:prstGeom>
        </p:spPr>
        <p:txBody>
          <a:bodyPr spcFirstLastPara="1" wrap="square" lIns="91425" tIns="91425" rIns="91425" bIns="91425" anchor="b" anchorCtr="0">
            <a:noAutofit/>
          </a:bodyPr>
          <a:lstStyle/>
          <a:p>
            <a:pPr algn="l"/>
            <a:r>
              <a:rPr lang="en-US" b="1" i="0" dirty="0">
                <a:effectLst/>
                <a:latin typeface="Jost" panose="020B0604020202020204" charset="0"/>
                <a:ea typeface="Jost" panose="020B0604020202020204" charset="0"/>
              </a:rPr>
              <a:t>Research Question</a:t>
            </a:r>
          </a:p>
        </p:txBody>
      </p:sp>
      <p:grpSp>
        <p:nvGrpSpPr>
          <p:cNvPr id="2" name="Google Shape;2050;p72">
            <a:extLst>
              <a:ext uri="{FF2B5EF4-FFF2-40B4-BE49-F238E27FC236}">
                <a16:creationId xmlns:a16="http://schemas.microsoft.com/office/drawing/2014/main" id="{20451548-2AE8-B8ED-C6E3-BB9DFA4A8C1F}"/>
              </a:ext>
            </a:extLst>
          </p:cNvPr>
          <p:cNvGrpSpPr/>
          <p:nvPr/>
        </p:nvGrpSpPr>
        <p:grpSpPr>
          <a:xfrm>
            <a:off x="6211950" y="2557400"/>
            <a:ext cx="2285491" cy="2285877"/>
            <a:chOff x="3984680" y="4051649"/>
            <a:chExt cx="425919" cy="425991"/>
          </a:xfrm>
        </p:grpSpPr>
        <p:sp>
          <p:nvSpPr>
            <p:cNvPr id="3" name="Google Shape;2051;p72">
              <a:extLst>
                <a:ext uri="{FF2B5EF4-FFF2-40B4-BE49-F238E27FC236}">
                  <a16:creationId xmlns:a16="http://schemas.microsoft.com/office/drawing/2014/main" id="{4BB02DA5-3C63-5813-3826-11C448F4D888}"/>
                </a:ext>
              </a:extLst>
            </p:cNvPr>
            <p:cNvSpPr/>
            <p:nvPr/>
          </p:nvSpPr>
          <p:spPr>
            <a:xfrm>
              <a:off x="4005997" y="4071822"/>
              <a:ext cx="388435" cy="375165"/>
            </a:xfrm>
            <a:custGeom>
              <a:avLst/>
              <a:gdLst/>
              <a:ahLst/>
              <a:cxnLst/>
              <a:rect l="l" t="t" r="r" b="b"/>
              <a:pathLst>
                <a:path w="10860" h="10489" extrusionOk="0">
                  <a:moveTo>
                    <a:pt x="4906" y="5225"/>
                  </a:moveTo>
                  <a:lnTo>
                    <a:pt x="5215" y="6154"/>
                  </a:lnTo>
                  <a:cubicBezTo>
                    <a:pt x="5263" y="6249"/>
                    <a:pt x="5358" y="6345"/>
                    <a:pt x="5477" y="6368"/>
                  </a:cubicBezTo>
                  <a:cubicBezTo>
                    <a:pt x="5505" y="6374"/>
                    <a:pt x="5535" y="6377"/>
                    <a:pt x="5564" y="6377"/>
                  </a:cubicBezTo>
                  <a:cubicBezTo>
                    <a:pt x="5660" y="6377"/>
                    <a:pt x="5756" y="6346"/>
                    <a:pt x="5811" y="6273"/>
                  </a:cubicBezTo>
                  <a:cubicBezTo>
                    <a:pt x="5882" y="6202"/>
                    <a:pt x="5954" y="6154"/>
                    <a:pt x="6049" y="6130"/>
                  </a:cubicBezTo>
                  <a:cubicBezTo>
                    <a:pt x="6109" y="6100"/>
                    <a:pt x="6173" y="6087"/>
                    <a:pt x="6238" y="6087"/>
                  </a:cubicBezTo>
                  <a:cubicBezTo>
                    <a:pt x="6327" y="6087"/>
                    <a:pt x="6418" y="6113"/>
                    <a:pt x="6501" y="6154"/>
                  </a:cubicBezTo>
                  <a:cubicBezTo>
                    <a:pt x="6620" y="6226"/>
                    <a:pt x="6692" y="6321"/>
                    <a:pt x="6763" y="6440"/>
                  </a:cubicBezTo>
                  <a:cubicBezTo>
                    <a:pt x="6668" y="6535"/>
                    <a:pt x="6620" y="6654"/>
                    <a:pt x="6620" y="6797"/>
                  </a:cubicBezTo>
                  <a:lnTo>
                    <a:pt x="6620" y="7083"/>
                  </a:lnTo>
                  <a:cubicBezTo>
                    <a:pt x="6573" y="7131"/>
                    <a:pt x="6501" y="7154"/>
                    <a:pt x="6454" y="7178"/>
                  </a:cubicBezTo>
                  <a:cubicBezTo>
                    <a:pt x="6359" y="7226"/>
                    <a:pt x="6239" y="7226"/>
                    <a:pt x="6144" y="7226"/>
                  </a:cubicBezTo>
                  <a:cubicBezTo>
                    <a:pt x="6124" y="7222"/>
                    <a:pt x="6103" y="7220"/>
                    <a:pt x="6083" y="7220"/>
                  </a:cubicBezTo>
                  <a:cubicBezTo>
                    <a:pt x="5985" y="7220"/>
                    <a:pt x="5890" y="7266"/>
                    <a:pt x="5811" y="7345"/>
                  </a:cubicBezTo>
                  <a:cubicBezTo>
                    <a:pt x="5739" y="7440"/>
                    <a:pt x="5716" y="7559"/>
                    <a:pt x="5739" y="7678"/>
                  </a:cubicBezTo>
                  <a:lnTo>
                    <a:pt x="6001" y="8417"/>
                  </a:lnTo>
                  <a:cubicBezTo>
                    <a:pt x="6025" y="8464"/>
                    <a:pt x="6025" y="8512"/>
                    <a:pt x="6001" y="8559"/>
                  </a:cubicBezTo>
                  <a:cubicBezTo>
                    <a:pt x="5977" y="8607"/>
                    <a:pt x="5930" y="8631"/>
                    <a:pt x="5906" y="8655"/>
                  </a:cubicBezTo>
                  <a:lnTo>
                    <a:pt x="2882" y="9679"/>
                  </a:lnTo>
                  <a:cubicBezTo>
                    <a:pt x="2834" y="9679"/>
                    <a:pt x="2786" y="9679"/>
                    <a:pt x="2739" y="9655"/>
                  </a:cubicBezTo>
                  <a:cubicBezTo>
                    <a:pt x="2691" y="9655"/>
                    <a:pt x="2667" y="9607"/>
                    <a:pt x="2643" y="9560"/>
                  </a:cubicBezTo>
                  <a:lnTo>
                    <a:pt x="1572" y="6368"/>
                  </a:lnTo>
                  <a:lnTo>
                    <a:pt x="2477" y="6059"/>
                  </a:lnTo>
                  <a:lnTo>
                    <a:pt x="2477" y="6059"/>
                  </a:lnTo>
                  <a:cubicBezTo>
                    <a:pt x="2453" y="6226"/>
                    <a:pt x="2477" y="6416"/>
                    <a:pt x="2524" y="6559"/>
                  </a:cubicBezTo>
                  <a:cubicBezTo>
                    <a:pt x="2682" y="6913"/>
                    <a:pt x="3018" y="7137"/>
                    <a:pt x="3385" y="7137"/>
                  </a:cubicBezTo>
                  <a:cubicBezTo>
                    <a:pt x="3463" y="7137"/>
                    <a:pt x="3541" y="7127"/>
                    <a:pt x="3620" y="7107"/>
                  </a:cubicBezTo>
                  <a:cubicBezTo>
                    <a:pt x="3858" y="7035"/>
                    <a:pt x="4072" y="6892"/>
                    <a:pt x="4191" y="6654"/>
                  </a:cubicBezTo>
                  <a:cubicBezTo>
                    <a:pt x="4310" y="6440"/>
                    <a:pt x="4334" y="6154"/>
                    <a:pt x="4263" y="5916"/>
                  </a:cubicBezTo>
                  <a:cubicBezTo>
                    <a:pt x="4215" y="5773"/>
                    <a:pt x="4120" y="5654"/>
                    <a:pt x="4001" y="5559"/>
                  </a:cubicBezTo>
                  <a:lnTo>
                    <a:pt x="4906" y="5225"/>
                  </a:lnTo>
                  <a:close/>
                  <a:moveTo>
                    <a:pt x="7263" y="1"/>
                  </a:moveTo>
                  <a:cubicBezTo>
                    <a:pt x="7201" y="1"/>
                    <a:pt x="7137" y="12"/>
                    <a:pt x="7073" y="34"/>
                  </a:cubicBezTo>
                  <a:lnTo>
                    <a:pt x="4453" y="915"/>
                  </a:lnTo>
                  <a:cubicBezTo>
                    <a:pt x="4358" y="963"/>
                    <a:pt x="4310" y="1058"/>
                    <a:pt x="4334" y="1153"/>
                  </a:cubicBezTo>
                  <a:cubicBezTo>
                    <a:pt x="4369" y="1223"/>
                    <a:pt x="4430" y="1267"/>
                    <a:pt x="4497" y="1267"/>
                  </a:cubicBezTo>
                  <a:cubicBezTo>
                    <a:pt x="4521" y="1267"/>
                    <a:pt x="4547" y="1261"/>
                    <a:pt x="4572" y="1248"/>
                  </a:cubicBezTo>
                  <a:lnTo>
                    <a:pt x="7192" y="367"/>
                  </a:lnTo>
                  <a:cubicBezTo>
                    <a:pt x="7216" y="355"/>
                    <a:pt x="7240" y="349"/>
                    <a:pt x="7263" y="349"/>
                  </a:cubicBezTo>
                  <a:cubicBezTo>
                    <a:pt x="7287" y="349"/>
                    <a:pt x="7311" y="355"/>
                    <a:pt x="7335" y="367"/>
                  </a:cubicBezTo>
                  <a:cubicBezTo>
                    <a:pt x="7359" y="391"/>
                    <a:pt x="7406" y="439"/>
                    <a:pt x="7406" y="463"/>
                  </a:cubicBezTo>
                  <a:lnTo>
                    <a:pt x="8454" y="3487"/>
                  </a:lnTo>
                  <a:cubicBezTo>
                    <a:pt x="8454" y="3535"/>
                    <a:pt x="8454" y="3582"/>
                    <a:pt x="8430" y="3630"/>
                  </a:cubicBezTo>
                  <a:cubicBezTo>
                    <a:pt x="8407" y="3654"/>
                    <a:pt x="8383" y="3701"/>
                    <a:pt x="8335" y="3725"/>
                  </a:cubicBezTo>
                  <a:lnTo>
                    <a:pt x="7597" y="3963"/>
                  </a:lnTo>
                  <a:cubicBezTo>
                    <a:pt x="7621" y="3797"/>
                    <a:pt x="7597" y="3630"/>
                    <a:pt x="7525" y="3463"/>
                  </a:cubicBezTo>
                  <a:cubicBezTo>
                    <a:pt x="7390" y="3114"/>
                    <a:pt x="7048" y="2907"/>
                    <a:pt x="6694" y="2907"/>
                  </a:cubicBezTo>
                  <a:cubicBezTo>
                    <a:pt x="6614" y="2907"/>
                    <a:pt x="6533" y="2917"/>
                    <a:pt x="6454" y="2939"/>
                  </a:cubicBezTo>
                  <a:cubicBezTo>
                    <a:pt x="6192" y="2987"/>
                    <a:pt x="6001" y="3154"/>
                    <a:pt x="5882" y="3392"/>
                  </a:cubicBezTo>
                  <a:cubicBezTo>
                    <a:pt x="5763" y="3606"/>
                    <a:pt x="5739" y="3868"/>
                    <a:pt x="5811" y="4106"/>
                  </a:cubicBezTo>
                  <a:cubicBezTo>
                    <a:pt x="5858" y="4249"/>
                    <a:pt x="6049" y="4487"/>
                    <a:pt x="6049" y="4487"/>
                  </a:cubicBezTo>
                  <a:lnTo>
                    <a:pt x="5144" y="4797"/>
                  </a:lnTo>
                  <a:lnTo>
                    <a:pt x="5073" y="4606"/>
                  </a:lnTo>
                  <a:cubicBezTo>
                    <a:pt x="5053" y="4527"/>
                    <a:pt x="4984" y="4481"/>
                    <a:pt x="4907" y="4481"/>
                  </a:cubicBezTo>
                  <a:cubicBezTo>
                    <a:pt x="4891" y="4481"/>
                    <a:pt x="4875" y="4483"/>
                    <a:pt x="4858" y="4487"/>
                  </a:cubicBezTo>
                  <a:cubicBezTo>
                    <a:pt x="4763" y="4511"/>
                    <a:pt x="4715" y="4630"/>
                    <a:pt x="4763" y="4701"/>
                  </a:cubicBezTo>
                  <a:lnTo>
                    <a:pt x="4811" y="4916"/>
                  </a:lnTo>
                  <a:lnTo>
                    <a:pt x="3906" y="5225"/>
                  </a:lnTo>
                  <a:cubicBezTo>
                    <a:pt x="3787" y="5249"/>
                    <a:pt x="3715" y="5344"/>
                    <a:pt x="3691" y="5487"/>
                  </a:cubicBezTo>
                  <a:cubicBezTo>
                    <a:pt x="3644" y="5606"/>
                    <a:pt x="3691" y="5726"/>
                    <a:pt x="3787" y="5821"/>
                  </a:cubicBezTo>
                  <a:cubicBezTo>
                    <a:pt x="3858" y="5868"/>
                    <a:pt x="3906" y="5964"/>
                    <a:pt x="3929" y="6035"/>
                  </a:cubicBezTo>
                  <a:cubicBezTo>
                    <a:pt x="3977" y="6202"/>
                    <a:pt x="3977" y="6345"/>
                    <a:pt x="3906" y="6488"/>
                  </a:cubicBezTo>
                  <a:cubicBezTo>
                    <a:pt x="3810" y="6630"/>
                    <a:pt x="3691" y="6726"/>
                    <a:pt x="3548" y="6773"/>
                  </a:cubicBezTo>
                  <a:cubicBezTo>
                    <a:pt x="3499" y="6786"/>
                    <a:pt x="3449" y="6792"/>
                    <a:pt x="3401" y="6792"/>
                  </a:cubicBezTo>
                  <a:cubicBezTo>
                    <a:pt x="3169" y="6792"/>
                    <a:pt x="2956" y="6656"/>
                    <a:pt x="2858" y="6440"/>
                  </a:cubicBezTo>
                  <a:cubicBezTo>
                    <a:pt x="2834" y="6345"/>
                    <a:pt x="2810" y="6226"/>
                    <a:pt x="2834" y="6130"/>
                  </a:cubicBezTo>
                  <a:cubicBezTo>
                    <a:pt x="2858" y="6011"/>
                    <a:pt x="2810" y="5892"/>
                    <a:pt x="2715" y="5797"/>
                  </a:cubicBezTo>
                  <a:cubicBezTo>
                    <a:pt x="2653" y="5751"/>
                    <a:pt x="2582" y="5725"/>
                    <a:pt x="2507" y="5725"/>
                  </a:cubicBezTo>
                  <a:cubicBezTo>
                    <a:pt x="2466" y="5725"/>
                    <a:pt x="2424" y="5732"/>
                    <a:pt x="2381" y="5749"/>
                  </a:cubicBezTo>
                  <a:lnTo>
                    <a:pt x="1453" y="6059"/>
                  </a:lnTo>
                  <a:lnTo>
                    <a:pt x="381" y="2868"/>
                  </a:lnTo>
                  <a:cubicBezTo>
                    <a:pt x="357" y="2773"/>
                    <a:pt x="405" y="2677"/>
                    <a:pt x="500" y="2630"/>
                  </a:cubicBezTo>
                  <a:lnTo>
                    <a:pt x="3667" y="1558"/>
                  </a:lnTo>
                  <a:lnTo>
                    <a:pt x="3977" y="2463"/>
                  </a:lnTo>
                  <a:cubicBezTo>
                    <a:pt x="3935" y="2457"/>
                    <a:pt x="3894" y="2454"/>
                    <a:pt x="3852" y="2454"/>
                  </a:cubicBezTo>
                  <a:cubicBezTo>
                    <a:pt x="3727" y="2454"/>
                    <a:pt x="3602" y="2481"/>
                    <a:pt x="3477" y="2534"/>
                  </a:cubicBezTo>
                  <a:cubicBezTo>
                    <a:pt x="3072" y="2701"/>
                    <a:pt x="2834" y="3154"/>
                    <a:pt x="2953" y="3606"/>
                  </a:cubicBezTo>
                  <a:cubicBezTo>
                    <a:pt x="3001" y="3844"/>
                    <a:pt x="3167" y="4059"/>
                    <a:pt x="3406" y="4178"/>
                  </a:cubicBezTo>
                  <a:cubicBezTo>
                    <a:pt x="3539" y="4252"/>
                    <a:pt x="3692" y="4289"/>
                    <a:pt x="3846" y="4289"/>
                  </a:cubicBezTo>
                  <a:cubicBezTo>
                    <a:pt x="3938" y="4289"/>
                    <a:pt x="4031" y="4276"/>
                    <a:pt x="4120" y="4249"/>
                  </a:cubicBezTo>
                  <a:cubicBezTo>
                    <a:pt x="4263" y="4201"/>
                    <a:pt x="4406" y="4106"/>
                    <a:pt x="4501" y="4011"/>
                  </a:cubicBezTo>
                  <a:lnTo>
                    <a:pt x="4549" y="4082"/>
                  </a:lnTo>
                  <a:cubicBezTo>
                    <a:pt x="4568" y="4161"/>
                    <a:pt x="4637" y="4207"/>
                    <a:pt x="4714" y="4207"/>
                  </a:cubicBezTo>
                  <a:cubicBezTo>
                    <a:pt x="4730" y="4207"/>
                    <a:pt x="4747" y="4205"/>
                    <a:pt x="4763" y="4201"/>
                  </a:cubicBezTo>
                  <a:cubicBezTo>
                    <a:pt x="4858" y="4178"/>
                    <a:pt x="4906" y="4082"/>
                    <a:pt x="4882" y="3987"/>
                  </a:cubicBezTo>
                  <a:lnTo>
                    <a:pt x="4834" y="3892"/>
                  </a:lnTo>
                  <a:cubicBezTo>
                    <a:pt x="4811" y="3773"/>
                    <a:pt x="4715" y="3677"/>
                    <a:pt x="4572" y="3654"/>
                  </a:cubicBezTo>
                  <a:cubicBezTo>
                    <a:pt x="4552" y="3650"/>
                    <a:pt x="4532" y="3648"/>
                    <a:pt x="4511" y="3648"/>
                  </a:cubicBezTo>
                  <a:cubicBezTo>
                    <a:pt x="4413" y="3648"/>
                    <a:pt x="4318" y="3694"/>
                    <a:pt x="4239" y="3773"/>
                  </a:cubicBezTo>
                  <a:cubicBezTo>
                    <a:pt x="4191" y="3844"/>
                    <a:pt x="4096" y="3892"/>
                    <a:pt x="4025" y="3916"/>
                  </a:cubicBezTo>
                  <a:cubicBezTo>
                    <a:pt x="3956" y="3935"/>
                    <a:pt x="3891" y="3947"/>
                    <a:pt x="3828" y="3947"/>
                  </a:cubicBezTo>
                  <a:cubicBezTo>
                    <a:pt x="3740" y="3947"/>
                    <a:pt x="3656" y="3924"/>
                    <a:pt x="3572" y="3868"/>
                  </a:cubicBezTo>
                  <a:cubicBezTo>
                    <a:pt x="3429" y="3797"/>
                    <a:pt x="3334" y="3677"/>
                    <a:pt x="3286" y="3511"/>
                  </a:cubicBezTo>
                  <a:cubicBezTo>
                    <a:pt x="3215" y="3249"/>
                    <a:pt x="3358" y="2963"/>
                    <a:pt x="3620" y="2844"/>
                  </a:cubicBezTo>
                  <a:cubicBezTo>
                    <a:pt x="3676" y="2816"/>
                    <a:pt x="3740" y="2805"/>
                    <a:pt x="3802" y="2805"/>
                  </a:cubicBezTo>
                  <a:cubicBezTo>
                    <a:pt x="3846" y="2805"/>
                    <a:pt x="3890" y="2810"/>
                    <a:pt x="3929" y="2820"/>
                  </a:cubicBezTo>
                  <a:cubicBezTo>
                    <a:pt x="4049" y="2820"/>
                    <a:pt x="4168" y="2796"/>
                    <a:pt x="4263" y="2701"/>
                  </a:cubicBezTo>
                  <a:cubicBezTo>
                    <a:pt x="4334" y="2606"/>
                    <a:pt x="4358" y="2463"/>
                    <a:pt x="4310" y="2344"/>
                  </a:cubicBezTo>
                  <a:lnTo>
                    <a:pt x="3953" y="1272"/>
                  </a:lnTo>
                  <a:cubicBezTo>
                    <a:pt x="3929" y="1225"/>
                    <a:pt x="3906" y="1201"/>
                    <a:pt x="3858" y="1177"/>
                  </a:cubicBezTo>
                  <a:cubicBezTo>
                    <a:pt x="3834" y="1165"/>
                    <a:pt x="3810" y="1159"/>
                    <a:pt x="3790" y="1159"/>
                  </a:cubicBezTo>
                  <a:cubicBezTo>
                    <a:pt x="3769" y="1159"/>
                    <a:pt x="3751" y="1165"/>
                    <a:pt x="3739" y="1177"/>
                  </a:cubicBezTo>
                  <a:lnTo>
                    <a:pt x="381" y="2296"/>
                  </a:lnTo>
                  <a:cubicBezTo>
                    <a:pt x="238" y="2344"/>
                    <a:pt x="143" y="2439"/>
                    <a:pt x="71" y="2558"/>
                  </a:cubicBezTo>
                  <a:cubicBezTo>
                    <a:pt x="24" y="2701"/>
                    <a:pt x="0" y="2844"/>
                    <a:pt x="48" y="2963"/>
                  </a:cubicBezTo>
                  <a:lnTo>
                    <a:pt x="2334" y="9679"/>
                  </a:lnTo>
                  <a:cubicBezTo>
                    <a:pt x="2381" y="9798"/>
                    <a:pt x="2477" y="9917"/>
                    <a:pt x="2596" y="9964"/>
                  </a:cubicBezTo>
                  <a:cubicBezTo>
                    <a:pt x="2667" y="10012"/>
                    <a:pt x="2739" y="10012"/>
                    <a:pt x="2834" y="10012"/>
                  </a:cubicBezTo>
                  <a:cubicBezTo>
                    <a:pt x="2882" y="10012"/>
                    <a:pt x="2929" y="10012"/>
                    <a:pt x="3001" y="9988"/>
                  </a:cubicBezTo>
                  <a:lnTo>
                    <a:pt x="6025" y="8964"/>
                  </a:lnTo>
                  <a:cubicBezTo>
                    <a:pt x="6144" y="8917"/>
                    <a:pt x="6263" y="8821"/>
                    <a:pt x="6311" y="8702"/>
                  </a:cubicBezTo>
                  <a:cubicBezTo>
                    <a:pt x="6382" y="8583"/>
                    <a:pt x="6382" y="8440"/>
                    <a:pt x="6335" y="8297"/>
                  </a:cubicBezTo>
                  <a:lnTo>
                    <a:pt x="6097" y="7559"/>
                  </a:lnTo>
                  <a:lnTo>
                    <a:pt x="6097" y="7559"/>
                  </a:lnTo>
                  <a:cubicBezTo>
                    <a:pt x="6176" y="7578"/>
                    <a:pt x="6248" y="7585"/>
                    <a:pt x="6311" y="7585"/>
                  </a:cubicBezTo>
                  <a:cubicBezTo>
                    <a:pt x="6493" y="7585"/>
                    <a:pt x="6603" y="7523"/>
                    <a:pt x="6620" y="7488"/>
                  </a:cubicBezTo>
                  <a:lnTo>
                    <a:pt x="6620" y="7559"/>
                  </a:lnTo>
                  <a:cubicBezTo>
                    <a:pt x="6620" y="7702"/>
                    <a:pt x="6668" y="7797"/>
                    <a:pt x="6787" y="7869"/>
                  </a:cubicBezTo>
                  <a:cubicBezTo>
                    <a:pt x="6847" y="7905"/>
                    <a:pt x="6906" y="7922"/>
                    <a:pt x="6966" y="7922"/>
                  </a:cubicBezTo>
                  <a:cubicBezTo>
                    <a:pt x="7025" y="7922"/>
                    <a:pt x="7085" y="7905"/>
                    <a:pt x="7144" y="7869"/>
                  </a:cubicBezTo>
                  <a:cubicBezTo>
                    <a:pt x="7216" y="7821"/>
                    <a:pt x="7311" y="7821"/>
                    <a:pt x="7406" y="7821"/>
                  </a:cubicBezTo>
                  <a:cubicBezTo>
                    <a:pt x="7573" y="7821"/>
                    <a:pt x="7716" y="7869"/>
                    <a:pt x="7811" y="7988"/>
                  </a:cubicBezTo>
                  <a:cubicBezTo>
                    <a:pt x="7930" y="8107"/>
                    <a:pt x="7978" y="8250"/>
                    <a:pt x="7978" y="8417"/>
                  </a:cubicBezTo>
                  <a:cubicBezTo>
                    <a:pt x="7954" y="8702"/>
                    <a:pt x="7716" y="8940"/>
                    <a:pt x="7430" y="8940"/>
                  </a:cubicBezTo>
                  <a:cubicBezTo>
                    <a:pt x="7405" y="8947"/>
                    <a:pt x="7377" y="8950"/>
                    <a:pt x="7350" y="8950"/>
                  </a:cubicBezTo>
                  <a:cubicBezTo>
                    <a:pt x="7275" y="8950"/>
                    <a:pt x="7197" y="8928"/>
                    <a:pt x="7144" y="8893"/>
                  </a:cubicBezTo>
                  <a:cubicBezTo>
                    <a:pt x="7085" y="8857"/>
                    <a:pt x="7025" y="8839"/>
                    <a:pt x="6966" y="8839"/>
                  </a:cubicBezTo>
                  <a:cubicBezTo>
                    <a:pt x="6906" y="8839"/>
                    <a:pt x="6847" y="8857"/>
                    <a:pt x="6787" y="8893"/>
                  </a:cubicBezTo>
                  <a:cubicBezTo>
                    <a:pt x="6692" y="8940"/>
                    <a:pt x="6620" y="9060"/>
                    <a:pt x="6620" y="9179"/>
                  </a:cubicBezTo>
                  <a:lnTo>
                    <a:pt x="6620" y="9964"/>
                  </a:lnTo>
                  <a:cubicBezTo>
                    <a:pt x="6620" y="10274"/>
                    <a:pt x="6859" y="10488"/>
                    <a:pt x="7144" y="10488"/>
                  </a:cubicBezTo>
                  <a:lnTo>
                    <a:pt x="10336" y="10488"/>
                  </a:lnTo>
                  <a:cubicBezTo>
                    <a:pt x="10621" y="10488"/>
                    <a:pt x="10859" y="10274"/>
                    <a:pt x="10859" y="9964"/>
                  </a:cubicBezTo>
                  <a:lnTo>
                    <a:pt x="10859" y="8774"/>
                  </a:lnTo>
                  <a:cubicBezTo>
                    <a:pt x="10859" y="8678"/>
                    <a:pt x="10788" y="8583"/>
                    <a:pt x="10669" y="8583"/>
                  </a:cubicBezTo>
                  <a:cubicBezTo>
                    <a:pt x="10574" y="8583"/>
                    <a:pt x="10502" y="8678"/>
                    <a:pt x="10502" y="8774"/>
                  </a:cubicBezTo>
                  <a:lnTo>
                    <a:pt x="10502" y="9964"/>
                  </a:lnTo>
                  <a:cubicBezTo>
                    <a:pt x="10502" y="10060"/>
                    <a:pt x="10431" y="10155"/>
                    <a:pt x="10336" y="10155"/>
                  </a:cubicBezTo>
                  <a:lnTo>
                    <a:pt x="7144" y="10155"/>
                  </a:lnTo>
                  <a:cubicBezTo>
                    <a:pt x="7049" y="10155"/>
                    <a:pt x="6978" y="10084"/>
                    <a:pt x="6978" y="9964"/>
                  </a:cubicBezTo>
                  <a:lnTo>
                    <a:pt x="6978" y="9179"/>
                  </a:lnTo>
                  <a:cubicBezTo>
                    <a:pt x="7121" y="9274"/>
                    <a:pt x="7287" y="9298"/>
                    <a:pt x="7454" y="9298"/>
                  </a:cubicBezTo>
                  <a:cubicBezTo>
                    <a:pt x="7906" y="9274"/>
                    <a:pt x="8287" y="8917"/>
                    <a:pt x="8311" y="8440"/>
                  </a:cubicBezTo>
                  <a:cubicBezTo>
                    <a:pt x="8335" y="8178"/>
                    <a:pt x="8240" y="7940"/>
                    <a:pt x="8073" y="7750"/>
                  </a:cubicBezTo>
                  <a:cubicBezTo>
                    <a:pt x="7906" y="7583"/>
                    <a:pt x="7668" y="7464"/>
                    <a:pt x="7406" y="7464"/>
                  </a:cubicBezTo>
                  <a:cubicBezTo>
                    <a:pt x="7263" y="7464"/>
                    <a:pt x="7097" y="7488"/>
                    <a:pt x="6978" y="7583"/>
                  </a:cubicBezTo>
                  <a:lnTo>
                    <a:pt x="6978" y="6797"/>
                  </a:lnTo>
                  <a:cubicBezTo>
                    <a:pt x="6978" y="6702"/>
                    <a:pt x="7049" y="6607"/>
                    <a:pt x="7144" y="6607"/>
                  </a:cubicBezTo>
                  <a:lnTo>
                    <a:pt x="7930" y="6607"/>
                  </a:lnTo>
                  <a:cubicBezTo>
                    <a:pt x="8049" y="6607"/>
                    <a:pt x="8168" y="6559"/>
                    <a:pt x="8216" y="6440"/>
                  </a:cubicBezTo>
                  <a:cubicBezTo>
                    <a:pt x="8287" y="6345"/>
                    <a:pt x="8287" y="6202"/>
                    <a:pt x="8240" y="6107"/>
                  </a:cubicBezTo>
                  <a:cubicBezTo>
                    <a:pt x="8192" y="6011"/>
                    <a:pt x="8168" y="5916"/>
                    <a:pt x="8168" y="5821"/>
                  </a:cubicBezTo>
                  <a:cubicBezTo>
                    <a:pt x="8168" y="5678"/>
                    <a:pt x="8240" y="5511"/>
                    <a:pt x="8359" y="5416"/>
                  </a:cubicBezTo>
                  <a:cubicBezTo>
                    <a:pt x="8454" y="5297"/>
                    <a:pt x="8621" y="5249"/>
                    <a:pt x="8788" y="5249"/>
                  </a:cubicBezTo>
                  <a:cubicBezTo>
                    <a:pt x="9073" y="5273"/>
                    <a:pt x="9288" y="5511"/>
                    <a:pt x="9312" y="5797"/>
                  </a:cubicBezTo>
                  <a:cubicBezTo>
                    <a:pt x="9312" y="5892"/>
                    <a:pt x="9288" y="6011"/>
                    <a:pt x="9240" y="6107"/>
                  </a:cubicBezTo>
                  <a:cubicBezTo>
                    <a:pt x="9169" y="6202"/>
                    <a:pt x="9192" y="6345"/>
                    <a:pt x="9240" y="6440"/>
                  </a:cubicBezTo>
                  <a:cubicBezTo>
                    <a:pt x="9312" y="6559"/>
                    <a:pt x="9431" y="6607"/>
                    <a:pt x="9550" y="6607"/>
                  </a:cubicBezTo>
                  <a:lnTo>
                    <a:pt x="10336" y="6607"/>
                  </a:lnTo>
                  <a:cubicBezTo>
                    <a:pt x="10431" y="6607"/>
                    <a:pt x="10502" y="6702"/>
                    <a:pt x="10502" y="6797"/>
                  </a:cubicBezTo>
                  <a:lnTo>
                    <a:pt x="10502" y="8059"/>
                  </a:lnTo>
                  <a:cubicBezTo>
                    <a:pt x="10502" y="8155"/>
                    <a:pt x="10597" y="8250"/>
                    <a:pt x="10693" y="8250"/>
                  </a:cubicBezTo>
                  <a:cubicBezTo>
                    <a:pt x="10788" y="8250"/>
                    <a:pt x="10859" y="8178"/>
                    <a:pt x="10859" y="8059"/>
                  </a:cubicBezTo>
                  <a:lnTo>
                    <a:pt x="10859" y="6797"/>
                  </a:lnTo>
                  <a:cubicBezTo>
                    <a:pt x="10859" y="6488"/>
                    <a:pt x="10621" y="6273"/>
                    <a:pt x="10336" y="6273"/>
                  </a:cubicBezTo>
                  <a:lnTo>
                    <a:pt x="9550" y="6273"/>
                  </a:lnTo>
                  <a:cubicBezTo>
                    <a:pt x="9621" y="6107"/>
                    <a:pt x="9669" y="5940"/>
                    <a:pt x="9645" y="5773"/>
                  </a:cubicBezTo>
                  <a:cubicBezTo>
                    <a:pt x="9621" y="5321"/>
                    <a:pt x="9264" y="4940"/>
                    <a:pt x="8788" y="4916"/>
                  </a:cubicBezTo>
                  <a:cubicBezTo>
                    <a:pt x="8763" y="4913"/>
                    <a:pt x="8739" y="4912"/>
                    <a:pt x="8714" y="4912"/>
                  </a:cubicBezTo>
                  <a:cubicBezTo>
                    <a:pt x="8497" y="4912"/>
                    <a:pt x="8268" y="5004"/>
                    <a:pt x="8097" y="5154"/>
                  </a:cubicBezTo>
                  <a:cubicBezTo>
                    <a:pt x="7930" y="5321"/>
                    <a:pt x="7811" y="5583"/>
                    <a:pt x="7811" y="5821"/>
                  </a:cubicBezTo>
                  <a:cubicBezTo>
                    <a:pt x="7811" y="5987"/>
                    <a:pt x="7859" y="6130"/>
                    <a:pt x="7930" y="6249"/>
                  </a:cubicBezTo>
                  <a:lnTo>
                    <a:pt x="7930" y="6273"/>
                  </a:lnTo>
                  <a:lnTo>
                    <a:pt x="7073" y="6273"/>
                  </a:lnTo>
                  <a:cubicBezTo>
                    <a:pt x="6978" y="6083"/>
                    <a:pt x="6859" y="5940"/>
                    <a:pt x="6668" y="5845"/>
                  </a:cubicBezTo>
                  <a:cubicBezTo>
                    <a:pt x="6543" y="5775"/>
                    <a:pt x="6402" y="5738"/>
                    <a:pt x="6259" y="5738"/>
                  </a:cubicBezTo>
                  <a:cubicBezTo>
                    <a:pt x="6157" y="5738"/>
                    <a:pt x="6053" y="5757"/>
                    <a:pt x="5954" y="5797"/>
                  </a:cubicBezTo>
                  <a:cubicBezTo>
                    <a:pt x="5811" y="5845"/>
                    <a:pt x="5668" y="5916"/>
                    <a:pt x="5573" y="6035"/>
                  </a:cubicBezTo>
                  <a:lnTo>
                    <a:pt x="5263" y="5130"/>
                  </a:lnTo>
                  <a:lnTo>
                    <a:pt x="6168" y="4821"/>
                  </a:lnTo>
                  <a:cubicBezTo>
                    <a:pt x="6287" y="4773"/>
                    <a:pt x="6359" y="4678"/>
                    <a:pt x="6382" y="4559"/>
                  </a:cubicBezTo>
                  <a:cubicBezTo>
                    <a:pt x="6430" y="4440"/>
                    <a:pt x="6382" y="4320"/>
                    <a:pt x="6287" y="4225"/>
                  </a:cubicBezTo>
                  <a:cubicBezTo>
                    <a:pt x="6216" y="4154"/>
                    <a:pt x="6168" y="4082"/>
                    <a:pt x="6144" y="3987"/>
                  </a:cubicBezTo>
                  <a:cubicBezTo>
                    <a:pt x="6097" y="3844"/>
                    <a:pt x="6097" y="3677"/>
                    <a:pt x="6168" y="3535"/>
                  </a:cubicBezTo>
                  <a:cubicBezTo>
                    <a:pt x="6263" y="3392"/>
                    <a:pt x="6382" y="3296"/>
                    <a:pt x="6525" y="3249"/>
                  </a:cubicBezTo>
                  <a:cubicBezTo>
                    <a:pt x="6575" y="3236"/>
                    <a:pt x="6624" y="3230"/>
                    <a:pt x="6673" y="3230"/>
                  </a:cubicBezTo>
                  <a:cubicBezTo>
                    <a:pt x="6905" y="3230"/>
                    <a:pt x="7117" y="3366"/>
                    <a:pt x="7216" y="3582"/>
                  </a:cubicBezTo>
                  <a:cubicBezTo>
                    <a:pt x="7240" y="3701"/>
                    <a:pt x="7263" y="3797"/>
                    <a:pt x="7240" y="3916"/>
                  </a:cubicBezTo>
                  <a:cubicBezTo>
                    <a:pt x="7216" y="4035"/>
                    <a:pt x="7263" y="4154"/>
                    <a:pt x="7359" y="4225"/>
                  </a:cubicBezTo>
                  <a:cubicBezTo>
                    <a:pt x="7427" y="4277"/>
                    <a:pt x="7508" y="4316"/>
                    <a:pt x="7593" y="4316"/>
                  </a:cubicBezTo>
                  <a:cubicBezTo>
                    <a:pt x="7626" y="4316"/>
                    <a:pt x="7659" y="4310"/>
                    <a:pt x="7692" y="4297"/>
                  </a:cubicBezTo>
                  <a:lnTo>
                    <a:pt x="8454" y="4035"/>
                  </a:lnTo>
                  <a:cubicBezTo>
                    <a:pt x="8573" y="3987"/>
                    <a:pt x="8692" y="3892"/>
                    <a:pt x="8740" y="3773"/>
                  </a:cubicBezTo>
                  <a:cubicBezTo>
                    <a:pt x="8811" y="3654"/>
                    <a:pt x="8811" y="3511"/>
                    <a:pt x="8764" y="3368"/>
                  </a:cubicBezTo>
                  <a:lnTo>
                    <a:pt x="7740" y="367"/>
                  </a:lnTo>
                  <a:cubicBezTo>
                    <a:pt x="7692" y="224"/>
                    <a:pt x="7597" y="129"/>
                    <a:pt x="7478" y="58"/>
                  </a:cubicBezTo>
                  <a:cubicBezTo>
                    <a:pt x="7412" y="18"/>
                    <a:pt x="7339" y="1"/>
                    <a:pt x="7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52;p72">
              <a:extLst>
                <a:ext uri="{FF2B5EF4-FFF2-40B4-BE49-F238E27FC236}">
                  <a16:creationId xmlns:a16="http://schemas.microsoft.com/office/drawing/2014/main" id="{17932E42-F64F-4E5F-3F3F-D087B0E1C61E}"/>
                </a:ext>
              </a:extLst>
            </p:cNvPr>
            <p:cNvSpPr/>
            <p:nvPr/>
          </p:nvSpPr>
          <p:spPr>
            <a:xfrm>
              <a:off x="3985538" y="4372627"/>
              <a:ext cx="79261" cy="105013"/>
            </a:xfrm>
            <a:custGeom>
              <a:avLst/>
              <a:gdLst/>
              <a:ahLst/>
              <a:cxnLst/>
              <a:rect l="l" t="t" r="r" b="b"/>
              <a:pathLst>
                <a:path w="2216" h="2936" extrusionOk="0">
                  <a:moveTo>
                    <a:pt x="502" y="0"/>
                  </a:moveTo>
                  <a:cubicBezTo>
                    <a:pt x="486" y="0"/>
                    <a:pt x="469" y="2"/>
                    <a:pt x="453" y="7"/>
                  </a:cubicBezTo>
                  <a:cubicBezTo>
                    <a:pt x="358" y="30"/>
                    <a:pt x="310" y="126"/>
                    <a:pt x="334" y="221"/>
                  </a:cubicBezTo>
                  <a:lnTo>
                    <a:pt x="596" y="935"/>
                  </a:lnTo>
                  <a:cubicBezTo>
                    <a:pt x="382" y="1054"/>
                    <a:pt x="215" y="1221"/>
                    <a:pt x="120" y="1435"/>
                  </a:cubicBezTo>
                  <a:cubicBezTo>
                    <a:pt x="1" y="1697"/>
                    <a:pt x="1" y="2007"/>
                    <a:pt x="96" y="2269"/>
                  </a:cubicBezTo>
                  <a:cubicBezTo>
                    <a:pt x="262" y="2674"/>
                    <a:pt x="667" y="2936"/>
                    <a:pt x="1096" y="2936"/>
                  </a:cubicBezTo>
                  <a:cubicBezTo>
                    <a:pt x="1191" y="2936"/>
                    <a:pt x="1310" y="2912"/>
                    <a:pt x="1406" y="2888"/>
                  </a:cubicBezTo>
                  <a:cubicBezTo>
                    <a:pt x="1906" y="2721"/>
                    <a:pt x="2215" y="2197"/>
                    <a:pt x="2120" y="1674"/>
                  </a:cubicBezTo>
                  <a:cubicBezTo>
                    <a:pt x="2120" y="1650"/>
                    <a:pt x="2096" y="1602"/>
                    <a:pt x="2096" y="1554"/>
                  </a:cubicBezTo>
                  <a:cubicBezTo>
                    <a:pt x="2057" y="1476"/>
                    <a:pt x="1985" y="1429"/>
                    <a:pt x="1907" y="1429"/>
                  </a:cubicBezTo>
                  <a:cubicBezTo>
                    <a:pt x="1891" y="1429"/>
                    <a:pt x="1874" y="1431"/>
                    <a:pt x="1858" y="1435"/>
                  </a:cubicBezTo>
                  <a:cubicBezTo>
                    <a:pt x="1787" y="1459"/>
                    <a:pt x="1715" y="1554"/>
                    <a:pt x="1763" y="1650"/>
                  </a:cubicBezTo>
                  <a:cubicBezTo>
                    <a:pt x="1763" y="1697"/>
                    <a:pt x="1787" y="1721"/>
                    <a:pt x="1787" y="1745"/>
                  </a:cubicBezTo>
                  <a:cubicBezTo>
                    <a:pt x="1858" y="2102"/>
                    <a:pt x="1644" y="2436"/>
                    <a:pt x="1310" y="2555"/>
                  </a:cubicBezTo>
                  <a:cubicBezTo>
                    <a:pt x="1238" y="2579"/>
                    <a:pt x="1164" y="2590"/>
                    <a:pt x="1092" y="2590"/>
                  </a:cubicBezTo>
                  <a:cubicBezTo>
                    <a:pt x="808" y="2590"/>
                    <a:pt x="543" y="2415"/>
                    <a:pt x="429" y="2150"/>
                  </a:cubicBezTo>
                  <a:cubicBezTo>
                    <a:pt x="358" y="1959"/>
                    <a:pt x="358" y="1769"/>
                    <a:pt x="453" y="1578"/>
                  </a:cubicBezTo>
                  <a:cubicBezTo>
                    <a:pt x="524" y="1412"/>
                    <a:pt x="667" y="1269"/>
                    <a:pt x="858" y="1221"/>
                  </a:cubicBezTo>
                  <a:cubicBezTo>
                    <a:pt x="905" y="1197"/>
                    <a:pt x="929" y="1173"/>
                    <a:pt x="953" y="1126"/>
                  </a:cubicBezTo>
                  <a:cubicBezTo>
                    <a:pt x="977" y="1078"/>
                    <a:pt x="977" y="1031"/>
                    <a:pt x="977" y="983"/>
                  </a:cubicBezTo>
                  <a:lnTo>
                    <a:pt x="667" y="126"/>
                  </a:lnTo>
                  <a:cubicBezTo>
                    <a:pt x="648" y="47"/>
                    <a:pt x="579" y="0"/>
                    <a:pt x="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53;p72">
              <a:extLst>
                <a:ext uri="{FF2B5EF4-FFF2-40B4-BE49-F238E27FC236}">
                  <a16:creationId xmlns:a16="http://schemas.microsoft.com/office/drawing/2014/main" id="{8DAEDFE3-D9DF-7435-A3F2-8AFA712686D3}"/>
                </a:ext>
              </a:extLst>
            </p:cNvPr>
            <p:cNvSpPr/>
            <p:nvPr/>
          </p:nvSpPr>
          <p:spPr>
            <a:xfrm>
              <a:off x="4329657" y="4051649"/>
              <a:ext cx="79261" cy="105729"/>
            </a:xfrm>
            <a:custGeom>
              <a:avLst/>
              <a:gdLst/>
              <a:ahLst/>
              <a:cxnLst/>
              <a:rect l="l" t="t" r="r" b="b"/>
              <a:pathLst>
                <a:path w="2216" h="2956" extrusionOk="0">
                  <a:moveTo>
                    <a:pt x="1131" y="0"/>
                  </a:moveTo>
                  <a:cubicBezTo>
                    <a:pt x="1024" y="0"/>
                    <a:pt x="916" y="16"/>
                    <a:pt x="810" y="50"/>
                  </a:cubicBezTo>
                  <a:cubicBezTo>
                    <a:pt x="310" y="217"/>
                    <a:pt x="1" y="741"/>
                    <a:pt x="96" y="1265"/>
                  </a:cubicBezTo>
                  <a:cubicBezTo>
                    <a:pt x="96" y="1312"/>
                    <a:pt x="120" y="1360"/>
                    <a:pt x="120" y="1408"/>
                  </a:cubicBezTo>
                  <a:cubicBezTo>
                    <a:pt x="159" y="1486"/>
                    <a:pt x="231" y="1533"/>
                    <a:pt x="309" y="1533"/>
                  </a:cubicBezTo>
                  <a:cubicBezTo>
                    <a:pt x="325" y="1533"/>
                    <a:pt x="341" y="1531"/>
                    <a:pt x="358" y="1527"/>
                  </a:cubicBezTo>
                  <a:cubicBezTo>
                    <a:pt x="453" y="1479"/>
                    <a:pt x="501" y="1384"/>
                    <a:pt x="453" y="1288"/>
                  </a:cubicBezTo>
                  <a:cubicBezTo>
                    <a:pt x="453" y="1265"/>
                    <a:pt x="453" y="1241"/>
                    <a:pt x="429" y="1193"/>
                  </a:cubicBezTo>
                  <a:cubicBezTo>
                    <a:pt x="358" y="860"/>
                    <a:pt x="572" y="503"/>
                    <a:pt x="906" y="384"/>
                  </a:cubicBezTo>
                  <a:cubicBezTo>
                    <a:pt x="972" y="366"/>
                    <a:pt x="1040" y="357"/>
                    <a:pt x="1106" y="357"/>
                  </a:cubicBezTo>
                  <a:cubicBezTo>
                    <a:pt x="1397" y="357"/>
                    <a:pt x="1670" y="522"/>
                    <a:pt x="1787" y="812"/>
                  </a:cubicBezTo>
                  <a:cubicBezTo>
                    <a:pt x="1858" y="979"/>
                    <a:pt x="1858" y="1193"/>
                    <a:pt x="1763" y="1360"/>
                  </a:cubicBezTo>
                  <a:cubicBezTo>
                    <a:pt x="1691" y="1550"/>
                    <a:pt x="1548" y="1670"/>
                    <a:pt x="1358" y="1741"/>
                  </a:cubicBezTo>
                  <a:cubicBezTo>
                    <a:pt x="1310" y="1765"/>
                    <a:pt x="1287" y="1789"/>
                    <a:pt x="1263" y="1836"/>
                  </a:cubicBezTo>
                  <a:cubicBezTo>
                    <a:pt x="1239" y="1860"/>
                    <a:pt x="1239" y="1908"/>
                    <a:pt x="1239" y="1955"/>
                  </a:cubicBezTo>
                  <a:lnTo>
                    <a:pt x="1548" y="2836"/>
                  </a:lnTo>
                  <a:cubicBezTo>
                    <a:pt x="1572" y="2908"/>
                    <a:pt x="1644" y="2956"/>
                    <a:pt x="1715" y="2956"/>
                  </a:cubicBezTo>
                  <a:lnTo>
                    <a:pt x="1763" y="2956"/>
                  </a:lnTo>
                  <a:cubicBezTo>
                    <a:pt x="1858" y="2908"/>
                    <a:pt x="1906" y="2813"/>
                    <a:pt x="1882" y="2717"/>
                  </a:cubicBezTo>
                  <a:lnTo>
                    <a:pt x="1620" y="2003"/>
                  </a:lnTo>
                  <a:cubicBezTo>
                    <a:pt x="1834" y="1884"/>
                    <a:pt x="2001" y="1717"/>
                    <a:pt x="2096" y="1503"/>
                  </a:cubicBezTo>
                  <a:cubicBezTo>
                    <a:pt x="2215" y="1241"/>
                    <a:pt x="2215" y="931"/>
                    <a:pt x="2120" y="669"/>
                  </a:cubicBezTo>
                  <a:cubicBezTo>
                    <a:pt x="1949" y="251"/>
                    <a:pt x="1551"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54;p72">
              <a:extLst>
                <a:ext uri="{FF2B5EF4-FFF2-40B4-BE49-F238E27FC236}">
                  <a16:creationId xmlns:a16="http://schemas.microsoft.com/office/drawing/2014/main" id="{9612579E-53EB-703E-4181-37EBB626570B}"/>
                </a:ext>
              </a:extLst>
            </p:cNvPr>
            <p:cNvSpPr/>
            <p:nvPr/>
          </p:nvSpPr>
          <p:spPr>
            <a:xfrm>
              <a:off x="4397794" y="4182880"/>
              <a:ext cx="12805" cy="12841"/>
            </a:xfrm>
            <a:custGeom>
              <a:avLst/>
              <a:gdLst/>
              <a:ahLst/>
              <a:cxnLst/>
              <a:rect l="l" t="t" r="r" b="b"/>
              <a:pathLst>
                <a:path w="358" h="359" extrusionOk="0">
                  <a:moveTo>
                    <a:pt x="167" y="1"/>
                  </a:moveTo>
                  <a:cubicBezTo>
                    <a:pt x="72" y="1"/>
                    <a:pt x="1" y="96"/>
                    <a:pt x="1" y="191"/>
                  </a:cubicBezTo>
                  <a:cubicBezTo>
                    <a:pt x="1" y="287"/>
                    <a:pt x="72" y="358"/>
                    <a:pt x="167" y="358"/>
                  </a:cubicBezTo>
                  <a:cubicBezTo>
                    <a:pt x="263" y="358"/>
                    <a:pt x="358" y="287"/>
                    <a:pt x="358" y="191"/>
                  </a:cubicBezTo>
                  <a:cubicBezTo>
                    <a:pt x="358" y="96"/>
                    <a:pt x="26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55;p72">
              <a:extLst>
                <a:ext uri="{FF2B5EF4-FFF2-40B4-BE49-F238E27FC236}">
                  <a16:creationId xmlns:a16="http://schemas.microsoft.com/office/drawing/2014/main" id="{D836D365-D67C-3F04-966B-2AD1A69B2D62}"/>
                </a:ext>
              </a:extLst>
            </p:cNvPr>
            <p:cNvSpPr/>
            <p:nvPr/>
          </p:nvSpPr>
          <p:spPr>
            <a:xfrm>
              <a:off x="3984680" y="4333676"/>
              <a:ext cx="11982" cy="12805"/>
            </a:xfrm>
            <a:custGeom>
              <a:avLst/>
              <a:gdLst/>
              <a:ahLst/>
              <a:cxnLst/>
              <a:rect l="l" t="t" r="r" b="b"/>
              <a:pathLst>
                <a:path w="335" h="358" extrusionOk="0">
                  <a:moveTo>
                    <a:pt x="167" y="0"/>
                  </a:moveTo>
                  <a:cubicBezTo>
                    <a:pt x="72" y="0"/>
                    <a:pt x="1" y="95"/>
                    <a:pt x="1" y="191"/>
                  </a:cubicBezTo>
                  <a:cubicBezTo>
                    <a:pt x="1" y="238"/>
                    <a:pt x="1" y="262"/>
                    <a:pt x="48" y="310"/>
                  </a:cubicBezTo>
                  <a:cubicBezTo>
                    <a:pt x="72" y="333"/>
                    <a:pt x="120" y="357"/>
                    <a:pt x="167" y="357"/>
                  </a:cubicBezTo>
                  <a:cubicBezTo>
                    <a:pt x="263" y="357"/>
                    <a:pt x="334" y="286"/>
                    <a:pt x="334" y="191"/>
                  </a:cubicBezTo>
                  <a:cubicBezTo>
                    <a:pt x="334" y="95"/>
                    <a:pt x="26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01;p62">
            <a:extLst>
              <a:ext uri="{FF2B5EF4-FFF2-40B4-BE49-F238E27FC236}">
                <a16:creationId xmlns:a16="http://schemas.microsoft.com/office/drawing/2014/main" id="{7C7674A2-41B9-B354-639B-75F1118487C3}"/>
              </a:ext>
            </a:extLst>
          </p:cNvPr>
          <p:cNvSpPr txBox="1">
            <a:spLocks/>
          </p:cNvSpPr>
          <p:nvPr/>
        </p:nvSpPr>
        <p:spPr>
          <a:xfrm>
            <a:off x="1011224" y="890080"/>
            <a:ext cx="6423794" cy="9949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1pPr>
            <a:lvl2pPr marR="0" lvl="1"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2pPr>
            <a:lvl3pPr marR="0" lvl="2"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3pPr>
            <a:lvl4pPr marR="0" lvl="3"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4pPr>
            <a:lvl5pPr marR="0" lvl="4"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5pPr>
            <a:lvl6pPr marR="0" lvl="5"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6pPr>
            <a:lvl7pPr marR="0" lvl="6"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7pPr>
            <a:lvl8pPr marR="0" lvl="7"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8pPr>
            <a:lvl9pPr marR="0" lvl="8"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9pPr>
          </a:lstStyle>
          <a:p>
            <a:pPr marL="139700" indent="0" algn="l"/>
            <a:r>
              <a:rPr lang="en-US" sz="2000" kern="100" dirty="0">
                <a:latin typeface="Calibri" panose="020F0502020204030204" pitchFamily="34" charset="0"/>
                <a:cs typeface="Arial" panose="020B0604020202020204" pitchFamily="34" charset="0"/>
              </a:rPr>
              <a:t>Do economic factors ‘unemployment rate’ and ‘inflation rate’, affect crime rates? </a:t>
            </a:r>
          </a:p>
        </p:txBody>
      </p:sp>
      <p:pic>
        <p:nvPicPr>
          <p:cNvPr id="8" name="Picture 7">
            <a:extLst>
              <a:ext uri="{FF2B5EF4-FFF2-40B4-BE49-F238E27FC236}">
                <a16:creationId xmlns:a16="http://schemas.microsoft.com/office/drawing/2014/main" id="{71243B23-EBB6-0237-0100-386AFC3D3A22}"/>
              </a:ext>
            </a:extLst>
          </p:cNvPr>
          <p:cNvPicPr>
            <a:picLocks noChangeAspect="1"/>
          </p:cNvPicPr>
          <p:nvPr/>
        </p:nvPicPr>
        <p:blipFill>
          <a:blip r:embed="rId3"/>
          <a:stretch>
            <a:fillRect/>
          </a:stretch>
        </p:blipFill>
        <p:spPr>
          <a:xfrm>
            <a:off x="959497" y="2051280"/>
            <a:ext cx="5284601" cy="2712402"/>
          </a:xfrm>
          <a:prstGeom prst="rect">
            <a:avLst/>
          </a:prstGeom>
        </p:spPr>
      </p:pic>
      <p:pic>
        <p:nvPicPr>
          <p:cNvPr id="4" name="Picture 3">
            <a:extLst>
              <a:ext uri="{FF2B5EF4-FFF2-40B4-BE49-F238E27FC236}">
                <a16:creationId xmlns:a16="http://schemas.microsoft.com/office/drawing/2014/main" id="{91501D7C-3419-EF2E-9BEB-1BA1FD58AF96}"/>
              </a:ext>
            </a:extLst>
          </p:cNvPr>
          <p:cNvPicPr>
            <a:picLocks noChangeAspect="1"/>
          </p:cNvPicPr>
          <p:nvPr/>
        </p:nvPicPr>
        <p:blipFill>
          <a:blip r:embed="rId4"/>
          <a:stretch>
            <a:fillRect/>
          </a:stretch>
        </p:blipFill>
        <p:spPr>
          <a:xfrm>
            <a:off x="152253" y="1107914"/>
            <a:ext cx="969348" cy="816935"/>
          </a:xfrm>
          <a:prstGeom prst="rect">
            <a:avLst/>
          </a:prstGeom>
        </p:spPr>
      </p:pic>
    </p:spTree>
    <p:extLst>
      <p:ext uri="{BB962C8B-B14F-4D97-AF65-F5344CB8AC3E}">
        <p14:creationId xmlns:p14="http://schemas.microsoft.com/office/powerpoint/2010/main" val="1020487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93243-A1F3-27EE-3E3B-B9CA29FDA861}"/>
              </a:ext>
            </a:extLst>
          </p:cNvPr>
          <p:cNvSpPr>
            <a:spLocks noGrp="1"/>
          </p:cNvSpPr>
          <p:nvPr>
            <p:ph type="title"/>
          </p:nvPr>
        </p:nvSpPr>
        <p:spPr>
          <a:xfrm>
            <a:off x="3149950" y="245942"/>
            <a:ext cx="2617076" cy="684224"/>
          </a:xfrm>
        </p:spPr>
        <p:txBody>
          <a:bodyPr/>
          <a:lstStyle/>
          <a:p>
            <a:r>
              <a:rPr lang="en-AU" dirty="0"/>
              <a:t>Hypotheses</a:t>
            </a:r>
          </a:p>
        </p:txBody>
      </p:sp>
      <p:pic>
        <p:nvPicPr>
          <p:cNvPr id="5" name="Picture 4">
            <a:extLst>
              <a:ext uri="{FF2B5EF4-FFF2-40B4-BE49-F238E27FC236}">
                <a16:creationId xmlns:a16="http://schemas.microsoft.com/office/drawing/2014/main" id="{78D4AEF5-0C99-9F22-0BBA-442267A4AF89}"/>
              </a:ext>
            </a:extLst>
          </p:cNvPr>
          <p:cNvPicPr>
            <a:picLocks noChangeAspect="1"/>
          </p:cNvPicPr>
          <p:nvPr/>
        </p:nvPicPr>
        <p:blipFill>
          <a:blip r:embed="rId2"/>
          <a:stretch>
            <a:fillRect/>
          </a:stretch>
        </p:blipFill>
        <p:spPr>
          <a:xfrm>
            <a:off x="6189502" y="1724740"/>
            <a:ext cx="2358562" cy="1943108"/>
          </a:xfrm>
          <a:prstGeom prst="rect">
            <a:avLst/>
          </a:prstGeom>
        </p:spPr>
      </p:pic>
      <p:sp>
        <p:nvSpPr>
          <p:cNvPr id="6" name="TextBox 5">
            <a:extLst>
              <a:ext uri="{FF2B5EF4-FFF2-40B4-BE49-F238E27FC236}">
                <a16:creationId xmlns:a16="http://schemas.microsoft.com/office/drawing/2014/main" id="{834B86E5-2A02-B445-7889-A0224B1B6A39}"/>
              </a:ext>
            </a:extLst>
          </p:cNvPr>
          <p:cNvSpPr txBox="1"/>
          <p:nvPr/>
        </p:nvSpPr>
        <p:spPr>
          <a:xfrm>
            <a:off x="400357" y="1510657"/>
            <a:ext cx="4981904" cy="861774"/>
          </a:xfrm>
          <a:prstGeom prst="rect">
            <a:avLst/>
          </a:prstGeom>
          <a:noFill/>
        </p:spPr>
        <p:txBody>
          <a:bodyPr wrap="square" rtlCol="0">
            <a:spAutoFit/>
          </a:bodyPr>
          <a:lstStyle/>
          <a:p>
            <a:r>
              <a:rPr lang="en-US" sz="1800" dirty="0">
                <a:solidFill>
                  <a:srgbClr val="043461"/>
                </a:solidFill>
                <a:latin typeface="+mj-lt"/>
                <a:cs typeface="Times New Roman" panose="02020603050405020304" pitchFamily="18" charset="0"/>
              </a:rPr>
              <a:t>Null hypothesis (H</a:t>
            </a:r>
            <a:r>
              <a:rPr lang="en-US" sz="1800" baseline="-25000" dirty="0">
                <a:solidFill>
                  <a:srgbClr val="043461"/>
                </a:solidFill>
                <a:latin typeface="+mj-lt"/>
                <a:cs typeface="Times New Roman" panose="02020603050405020304" pitchFamily="18" charset="0"/>
              </a:rPr>
              <a:t>0</a:t>
            </a:r>
            <a:r>
              <a:rPr lang="en-US" sz="1800" dirty="0">
                <a:solidFill>
                  <a:srgbClr val="043461"/>
                </a:solidFill>
                <a:latin typeface="+mj-lt"/>
                <a:cs typeface="Times New Roman" panose="02020603050405020304" pitchFamily="18" charset="0"/>
              </a:rPr>
              <a:t>):</a:t>
            </a:r>
          </a:p>
          <a:p>
            <a:r>
              <a:rPr lang="en-US" sz="1600" dirty="0"/>
              <a:t>The rate of unemployment and inflation does not influence crime rates in Victoria.</a:t>
            </a:r>
          </a:p>
        </p:txBody>
      </p:sp>
      <p:sp>
        <p:nvSpPr>
          <p:cNvPr id="9" name="TextBox 8">
            <a:extLst>
              <a:ext uri="{FF2B5EF4-FFF2-40B4-BE49-F238E27FC236}">
                <a16:creationId xmlns:a16="http://schemas.microsoft.com/office/drawing/2014/main" id="{D4A6F861-2FDE-0614-2F93-D32B7BFF374B}"/>
              </a:ext>
            </a:extLst>
          </p:cNvPr>
          <p:cNvSpPr txBox="1"/>
          <p:nvPr/>
        </p:nvSpPr>
        <p:spPr>
          <a:xfrm>
            <a:off x="400357" y="2891445"/>
            <a:ext cx="4758120" cy="861774"/>
          </a:xfrm>
          <a:prstGeom prst="rect">
            <a:avLst/>
          </a:prstGeom>
          <a:noFill/>
        </p:spPr>
        <p:txBody>
          <a:bodyPr wrap="square" rtlCol="0">
            <a:spAutoFit/>
          </a:bodyPr>
          <a:lstStyle/>
          <a:p>
            <a:r>
              <a:rPr lang="en-AU" sz="1800" dirty="0">
                <a:solidFill>
                  <a:srgbClr val="043461"/>
                </a:solidFill>
                <a:latin typeface="+mj-lt"/>
                <a:cs typeface="Times New Roman" panose="02020603050405020304" pitchFamily="18" charset="0"/>
              </a:rPr>
              <a:t>Alternative Hypothesis (H</a:t>
            </a:r>
            <a:r>
              <a:rPr lang="en-AU" sz="1800" baseline="-25000" dirty="0">
                <a:solidFill>
                  <a:srgbClr val="043461"/>
                </a:solidFill>
                <a:latin typeface="+mj-lt"/>
                <a:cs typeface="Times New Roman" panose="02020603050405020304" pitchFamily="18" charset="0"/>
              </a:rPr>
              <a:t>a</a:t>
            </a:r>
            <a:r>
              <a:rPr lang="en-AU" sz="1800" dirty="0">
                <a:solidFill>
                  <a:srgbClr val="043461"/>
                </a:solidFill>
                <a:latin typeface="+mj-lt"/>
                <a:cs typeface="Times New Roman" panose="02020603050405020304" pitchFamily="18" charset="0"/>
              </a:rPr>
              <a:t>):</a:t>
            </a:r>
          </a:p>
          <a:p>
            <a:r>
              <a:rPr lang="en-US" sz="1600" dirty="0"/>
              <a:t>The rate of unemployment and inflation does influence crime rates in Victoria.</a:t>
            </a:r>
          </a:p>
        </p:txBody>
      </p:sp>
    </p:spTree>
    <p:extLst>
      <p:ext uri="{BB962C8B-B14F-4D97-AF65-F5344CB8AC3E}">
        <p14:creationId xmlns:p14="http://schemas.microsoft.com/office/powerpoint/2010/main" val="3574870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944023" y="999888"/>
            <a:ext cx="6518275" cy="422912"/>
          </a:xfrm>
          <a:prstGeom prst="rect">
            <a:avLst/>
          </a:prstGeom>
        </p:spPr>
        <p:txBody>
          <a:bodyPr spcFirstLastPara="1" wrap="square" lIns="91425" tIns="91425" rIns="91425" bIns="91425" anchor="b" anchorCtr="0">
            <a:noAutofit/>
          </a:bodyPr>
          <a:lstStyle/>
          <a:p>
            <a:pPr marL="0" lvl="0" indent="0"/>
            <a:r>
              <a:rPr lang="en-AU" sz="3200" dirty="0"/>
              <a:t>Presentation Outline:</a:t>
            </a:r>
            <a:endParaRPr sz="3200" dirty="0"/>
          </a:p>
        </p:txBody>
      </p:sp>
      <p:sp>
        <p:nvSpPr>
          <p:cNvPr id="1091" name="Google Shape;1091;p39"/>
          <p:cNvSpPr txBox="1">
            <a:spLocks noGrp="1"/>
          </p:cNvSpPr>
          <p:nvPr>
            <p:ph type="subTitle" idx="1"/>
          </p:nvPr>
        </p:nvSpPr>
        <p:spPr>
          <a:xfrm>
            <a:off x="1258993" y="1211344"/>
            <a:ext cx="7066023" cy="2983019"/>
          </a:xfrm>
          <a:prstGeom prst="rect">
            <a:avLst/>
          </a:prstGeom>
          <a:ln>
            <a:noFill/>
          </a:ln>
        </p:spPr>
        <p:txBody>
          <a:bodyPr spcFirstLastPara="1" wrap="square" lIns="91425" tIns="91425" rIns="91425" bIns="91425" anchor="t" anchorCtr="0">
            <a:noAutofit/>
          </a:bodyPr>
          <a:lstStyle/>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Research Questions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Data sources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Limitations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Data exploration and clean up process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Analysis and Visualization of Data</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Conclusions and recommendations</a:t>
            </a:r>
          </a:p>
          <a:p>
            <a:pPr marL="285750" indent="-285750" algn="l">
              <a:lnSpc>
                <a:spcPct val="150000"/>
              </a:lnSpc>
              <a:buFont typeface="Arial" panose="020B0604020202020204" pitchFamily="34" charset="0"/>
              <a:buChar char="•"/>
            </a:pPr>
            <a:endParaRPr lang="en-US" sz="1400" dirty="0"/>
          </a:p>
          <a:p>
            <a:pPr marL="285750" indent="-285750" algn="l">
              <a:lnSpc>
                <a:spcPct val="150000"/>
              </a:lnSpc>
              <a:buFont typeface="Arial" panose="020B0604020202020204" pitchFamily="34" charset="0"/>
              <a:buChar char="•"/>
            </a:pPr>
            <a:endParaRPr lang="en-US" sz="1400" dirty="0"/>
          </a:p>
          <a:p>
            <a:pPr marL="285750" indent="-285750" algn="l">
              <a:lnSpc>
                <a:spcPct val="150000"/>
              </a:lnSpc>
              <a:buFont typeface="Arial" panose="020B0604020202020204" pitchFamily="34" charset="0"/>
              <a:buChar char="•"/>
            </a:pP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22204A1-1559-68C2-1FA9-985288B47DE8}"/>
              </a:ext>
            </a:extLst>
          </p:cNvPr>
          <p:cNvSpPr>
            <a:spLocks noGrp="1"/>
          </p:cNvSpPr>
          <p:nvPr>
            <p:ph type="subTitle" idx="1"/>
          </p:nvPr>
        </p:nvSpPr>
        <p:spPr>
          <a:xfrm>
            <a:off x="816322" y="1004384"/>
            <a:ext cx="8163384" cy="3782975"/>
          </a:xfrm>
        </p:spPr>
        <p:txBody>
          <a:bodyPr/>
          <a:lstStyle/>
          <a:p>
            <a:pPr algn="l"/>
            <a:r>
              <a:rPr lang="en-AU" b="1" dirty="0"/>
              <a:t>Multiple regression function:</a:t>
            </a:r>
          </a:p>
          <a:p>
            <a:pPr algn="l"/>
            <a:endParaRPr lang="en-AU" dirty="0"/>
          </a:p>
          <a:p>
            <a:pPr algn="l"/>
            <a:r>
              <a:rPr lang="en-AU" dirty="0"/>
              <a:t>Crime rate = f (economic indicators)</a:t>
            </a:r>
          </a:p>
          <a:p>
            <a:pPr algn="l"/>
            <a:r>
              <a:rPr lang="en-AU" dirty="0"/>
              <a:t>Crime rate = f (average unemployment rate, average inflation rate of Consumer Price Indexes)</a:t>
            </a:r>
          </a:p>
          <a:p>
            <a:pPr algn="l"/>
            <a:endParaRPr lang="en-AU" dirty="0"/>
          </a:p>
          <a:p>
            <a:pPr algn="l"/>
            <a:r>
              <a:rPr lang="en-AU" b="1" dirty="0"/>
              <a:t>Multiple regression equation:</a:t>
            </a:r>
          </a:p>
          <a:p>
            <a:pPr algn="l"/>
            <a:r>
              <a:rPr lang="en-AU" b="1" dirty="0"/>
              <a:t>Y= </a:t>
            </a:r>
            <a:r>
              <a:rPr lang="en-AU" b="1" dirty="0" err="1"/>
              <a:t>E</a:t>
            </a:r>
            <a:r>
              <a:rPr lang="en-AU" b="1" baseline="-25000" dirty="0" err="1"/>
              <a:t>o</a:t>
            </a:r>
            <a:r>
              <a:rPr lang="en-AU" b="1" dirty="0"/>
              <a:t> + 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sz="1800" b="0" i="0" u="none" strike="noStrike" baseline="0" dirty="0">
                <a:solidFill>
                  <a:srgbClr val="000000"/>
                </a:solidFill>
              </a:rPr>
              <a:t>ε </a:t>
            </a:r>
            <a:endParaRPr lang="en-AU" sz="1800" b="0" i="0" u="none" strike="noStrike" baseline="0" dirty="0">
              <a:solidFill>
                <a:srgbClr val="000000"/>
              </a:solidFill>
            </a:endParaRPr>
          </a:p>
          <a:p>
            <a:pPr algn="l"/>
            <a:endParaRPr lang="en-AU" sz="1800" dirty="0">
              <a:solidFill>
                <a:srgbClr val="000000"/>
              </a:solidFill>
            </a:endParaRPr>
          </a:p>
          <a:p>
            <a:pPr algn="l"/>
            <a:r>
              <a:rPr lang="en-AU" b="1" i="0" u="none" strike="noStrike" baseline="0" dirty="0">
                <a:solidFill>
                  <a:srgbClr val="000000"/>
                </a:solidFill>
              </a:rPr>
              <a:t>Y</a:t>
            </a:r>
            <a:r>
              <a:rPr lang="en-AU" b="0" i="0" u="none" strike="noStrike" baseline="0" dirty="0">
                <a:solidFill>
                  <a:srgbClr val="000000"/>
                </a:solidFill>
              </a:rPr>
              <a:t>= Crime rate (dependent variable)</a:t>
            </a:r>
          </a:p>
          <a:p>
            <a:pPr algn="l"/>
            <a:r>
              <a:rPr lang="en-AU" b="1" dirty="0" err="1"/>
              <a:t>E</a:t>
            </a:r>
            <a:r>
              <a:rPr lang="en-AU" b="1" baseline="-25000" dirty="0" err="1"/>
              <a:t>o</a:t>
            </a:r>
            <a:r>
              <a:rPr lang="en-AU" dirty="0">
                <a:solidFill>
                  <a:srgbClr val="000000"/>
                </a:solidFill>
              </a:rPr>
              <a:t>= Intercept of the regression</a:t>
            </a:r>
          </a:p>
          <a:p>
            <a:pPr algn="l"/>
            <a:r>
              <a:rPr lang="en-AU" b="1" dirty="0"/>
              <a:t>E</a:t>
            </a:r>
            <a:r>
              <a:rPr lang="en-AU" b="1" baseline="-25000" dirty="0"/>
              <a:t>1,</a:t>
            </a:r>
            <a:r>
              <a:rPr lang="en-AU" b="1" dirty="0"/>
              <a:t> E</a:t>
            </a:r>
            <a:r>
              <a:rPr lang="en-AU" b="1" baseline="-25000" dirty="0"/>
              <a:t>2 = </a:t>
            </a:r>
            <a:r>
              <a:rPr lang="en-AU" dirty="0">
                <a:solidFill>
                  <a:srgbClr val="000000"/>
                </a:solidFill>
              </a:rPr>
              <a:t>calculated coefficients from the regression</a:t>
            </a:r>
          </a:p>
          <a:p>
            <a:pPr algn="l"/>
            <a:r>
              <a:rPr lang="en-AU" b="1" dirty="0"/>
              <a:t>X</a:t>
            </a:r>
            <a:r>
              <a:rPr lang="en-AU" b="1" baseline="-25000" dirty="0"/>
              <a:t>u</a:t>
            </a:r>
            <a:r>
              <a:rPr lang="en-AU" b="1" baseline="-25000" dirty="0">
                <a:solidFill>
                  <a:srgbClr val="000000"/>
                </a:solidFill>
              </a:rPr>
              <a:t> = </a:t>
            </a:r>
            <a:r>
              <a:rPr lang="en-AU" dirty="0">
                <a:solidFill>
                  <a:srgbClr val="000000"/>
                </a:solidFill>
              </a:rPr>
              <a:t>average unemployment rate (independent variable)</a:t>
            </a:r>
          </a:p>
          <a:p>
            <a:pPr algn="l"/>
            <a:r>
              <a:rPr lang="en-AU" b="1" dirty="0"/>
              <a:t>X</a:t>
            </a:r>
            <a:r>
              <a:rPr lang="en-AU" b="1" baseline="-25000" dirty="0"/>
              <a:t>i = </a:t>
            </a:r>
            <a:r>
              <a:rPr lang="en-AU" dirty="0">
                <a:solidFill>
                  <a:srgbClr val="000000"/>
                </a:solidFill>
              </a:rPr>
              <a:t>average inflation rate (independent variable)</a:t>
            </a:r>
          </a:p>
          <a:p>
            <a:pPr algn="l"/>
            <a:r>
              <a:rPr lang="el-GR" sz="1800" b="1" i="0" u="none" strike="noStrike" baseline="0" dirty="0">
                <a:solidFill>
                  <a:srgbClr val="000000"/>
                </a:solidFill>
              </a:rPr>
              <a:t>ε</a:t>
            </a:r>
            <a:r>
              <a:rPr lang="en-AU" sz="1400" b="1" i="0" u="none" strike="noStrike" baseline="0" dirty="0">
                <a:solidFill>
                  <a:srgbClr val="000000"/>
                </a:solidFill>
              </a:rPr>
              <a:t> </a:t>
            </a:r>
            <a:r>
              <a:rPr lang="en-AU" sz="1400" b="0" i="0" u="none" strike="noStrike" baseline="0" dirty="0">
                <a:solidFill>
                  <a:srgbClr val="000000"/>
                </a:solidFill>
              </a:rPr>
              <a:t>= error term of the regression</a:t>
            </a:r>
            <a:endParaRPr lang="en-AU" dirty="0">
              <a:solidFill>
                <a:srgbClr val="000000"/>
              </a:solidFill>
            </a:endParaRPr>
          </a:p>
          <a:p>
            <a:pPr algn="l"/>
            <a:endParaRPr lang="en-AU" dirty="0">
              <a:solidFill>
                <a:srgbClr val="000000"/>
              </a:solidFill>
            </a:endParaRPr>
          </a:p>
          <a:p>
            <a:pPr algn="l"/>
            <a:endParaRPr lang="en-AU" dirty="0">
              <a:solidFill>
                <a:srgbClr val="000000"/>
              </a:solidFill>
            </a:endParaRPr>
          </a:p>
          <a:p>
            <a:pPr algn="l"/>
            <a:endParaRPr lang="en-AU" sz="1800" b="0" i="0" u="none" strike="noStrike" baseline="0" dirty="0">
              <a:solidFill>
                <a:srgbClr val="000000"/>
              </a:solidFill>
            </a:endParaRPr>
          </a:p>
          <a:p>
            <a:pPr algn="l"/>
            <a:endParaRPr lang="en-AU" sz="1800" dirty="0">
              <a:solidFill>
                <a:srgbClr val="000000"/>
              </a:solidFill>
            </a:endParaRPr>
          </a:p>
          <a:p>
            <a:pPr algn="l"/>
            <a:endParaRPr lang="en-AU" b="1" dirty="0"/>
          </a:p>
        </p:txBody>
      </p:sp>
      <p:sp>
        <p:nvSpPr>
          <p:cNvPr id="4" name="Google Shape;1515;p56">
            <a:extLst>
              <a:ext uri="{FF2B5EF4-FFF2-40B4-BE49-F238E27FC236}">
                <a16:creationId xmlns:a16="http://schemas.microsoft.com/office/drawing/2014/main" id="{E1FF6A14-CEDF-5009-C029-6C155940C624}"/>
              </a:ext>
            </a:extLst>
          </p:cNvPr>
          <p:cNvSpPr txBox="1">
            <a:spLocks/>
          </p:cNvSpPr>
          <p:nvPr/>
        </p:nvSpPr>
        <p:spPr>
          <a:xfrm>
            <a:off x="1916152" y="-147868"/>
            <a:ext cx="5250804" cy="11508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1pPr>
            <a:lvl2pPr marR="0" lvl="1"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2pPr>
            <a:lvl3pPr marR="0" lvl="2"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3pPr>
            <a:lvl4pPr marR="0" lvl="3"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4pPr>
            <a:lvl5pPr marR="0" lvl="4"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5pPr>
            <a:lvl6pPr marR="0" lvl="5"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6pPr>
            <a:lvl7pPr marR="0" lvl="6"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7pPr>
            <a:lvl8pPr marR="0" lvl="7"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8pPr>
            <a:lvl9pPr marR="0" lvl="8"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9pPr>
          </a:lstStyle>
          <a:p>
            <a:pPr algn="l"/>
            <a:r>
              <a:rPr lang="en-US" dirty="0">
                <a:latin typeface="Jost" panose="020B0604020202020204" charset="0"/>
                <a:ea typeface="Jost" panose="020B0604020202020204" charset="0"/>
              </a:rPr>
              <a:t>Multiple Regression Analysis</a:t>
            </a:r>
          </a:p>
        </p:txBody>
      </p:sp>
    </p:spTree>
    <p:extLst>
      <p:ext uri="{BB962C8B-B14F-4D97-AF65-F5344CB8AC3E}">
        <p14:creationId xmlns:p14="http://schemas.microsoft.com/office/powerpoint/2010/main" val="3169265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AC0-97C0-968A-92B7-0ED93270A1E1}"/>
              </a:ext>
            </a:extLst>
          </p:cNvPr>
          <p:cNvSpPr>
            <a:spLocks noGrp="1"/>
          </p:cNvSpPr>
          <p:nvPr>
            <p:ph type="title"/>
          </p:nvPr>
        </p:nvSpPr>
        <p:spPr>
          <a:xfrm>
            <a:off x="659804" y="-49322"/>
            <a:ext cx="7614746" cy="1119029"/>
          </a:xfrm>
        </p:spPr>
        <p:txBody>
          <a:bodyPr/>
          <a:lstStyle/>
          <a:p>
            <a:r>
              <a:rPr lang="en-AU" dirty="0"/>
              <a:t>Dataset for Regression Analysis</a:t>
            </a:r>
          </a:p>
        </p:txBody>
      </p:sp>
      <p:pic>
        <p:nvPicPr>
          <p:cNvPr id="5" name="Picture 4">
            <a:extLst>
              <a:ext uri="{FF2B5EF4-FFF2-40B4-BE49-F238E27FC236}">
                <a16:creationId xmlns:a16="http://schemas.microsoft.com/office/drawing/2014/main" id="{99A911CC-5E1B-6BF4-92FA-3F41B037451B}"/>
              </a:ext>
            </a:extLst>
          </p:cNvPr>
          <p:cNvPicPr>
            <a:picLocks noChangeAspect="1"/>
          </p:cNvPicPr>
          <p:nvPr/>
        </p:nvPicPr>
        <p:blipFill>
          <a:blip r:embed="rId3"/>
          <a:stretch>
            <a:fillRect/>
          </a:stretch>
        </p:blipFill>
        <p:spPr>
          <a:xfrm>
            <a:off x="270059" y="1121361"/>
            <a:ext cx="8394236" cy="2156184"/>
          </a:xfrm>
          <a:prstGeom prst="rect">
            <a:avLst/>
          </a:prstGeom>
        </p:spPr>
      </p:pic>
      <p:sp>
        <p:nvSpPr>
          <p:cNvPr id="4" name="TextBox 3">
            <a:extLst>
              <a:ext uri="{FF2B5EF4-FFF2-40B4-BE49-F238E27FC236}">
                <a16:creationId xmlns:a16="http://schemas.microsoft.com/office/drawing/2014/main" id="{3FB558B7-C6A1-DA80-EA62-BDC273218788}"/>
              </a:ext>
            </a:extLst>
          </p:cNvPr>
          <p:cNvSpPr txBox="1"/>
          <p:nvPr/>
        </p:nvSpPr>
        <p:spPr>
          <a:xfrm>
            <a:off x="1282092" y="3401389"/>
            <a:ext cx="6579816" cy="2277547"/>
          </a:xfrm>
          <a:prstGeom prst="rect">
            <a:avLst/>
          </a:prstGeom>
          <a:noFill/>
        </p:spPr>
        <p:txBody>
          <a:bodyPr wrap="square" rtlCol="0">
            <a:spAutoFit/>
          </a:bodyPr>
          <a:lstStyle/>
          <a:p>
            <a:pPr algn="l"/>
            <a:r>
              <a:rPr lang="en-AU" b="1" dirty="0"/>
              <a:t>Y= </a:t>
            </a:r>
            <a:r>
              <a:rPr lang="en-AU" b="1" dirty="0" err="1"/>
              <a:t>E</a:t>
            </a:r>
            <a:r>
              <a:rPr lang="en-AU" b="1" baseline="-25000" dirty="0" err="1"/>
              <a:t>o</a:t>
            </a:r>
            <a:r>
              <a:rPr lang="en-AU" b="1" dirty="0"/>
              <a:t> + 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pPr algn="l"/>
            <a:endParaRPr lang="en-AU" b="0" i="0" u="none" strike="noStrike" baseline="0" dirty="0">
              <a:solidFill>
                <a:srgbClr val="000000"/>
              </a:solidFill>
            </a:endParaRPr>
          </a:p>
          <a:p>
            <a:pPr algn="l"/>
            <a:r>
              <a:rPr lang="en-AU" b="1" dirty="0"/>
              <a:t>Three equations for 3 different regression summaries:</a:t>
            </a:r>
            <a:endParaRPr lang="en-AU" b="1" i="0" u="none" strike="noStrike" baseline="0" dirty="0">
              <a:solidFill>
                <a:srgbClr val="000000"/>
              </a:solidFill>
            </a:endParaRPr>
          </a:p>
          <a:p>
            <a:r>
              <a:rPr lang="en-AU" dirty="0"/>
              <a:t>Y (Crime against the person rate</a:t>
            </a:r>
            <a:r>
              <a:rPr lang="en-AU" b="0" i="0" u="none" strike="noStrike" baseline="0" dirty="0">
                <a:solidFill>
                  <a:srgbClr val="000000"/>
                </a:solidFill>
              </a:rPr>
              <a:t>) = </a:t>
            </a:r>
            <a:r>
              <a:rPr lang="en-AU" b="1" dirty="0"/>
              <a:t>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r>
              <a:rPr lang="en-AU" dirty="0"/>
              <a:t>Y (Property and deception offences rate</a:t>
            </a:r>
            <a:r>
              <a:rPr lang="en-AU" b="0" i="0" u="none" strike="noStrike" baseline="0" dirty="0">
                <a:solidFill>
                  <a:srgbClr val="000000"/>
                </a:solidFill>
              </a:rPr>
              <a:t>) = </a:t>
            </a:r>
            <a:r>
              <a:rPr lang="en-AU" b="1" dirty="0"/>
              <a:t>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r>
              <a:rPr lang="en-AU" dirty="0"/>
              <a:t>Y (T</a:t>
            </a:r>
            <a:r>
              <a:rPr lang="en-AU" b="0" i="0" u="none" strike="noStrike" baseline="0" dirty="0">
                <a:solidFill>
                  <a:srgbClr val="000000"/>
                </a:solidFill>
              </a:rPr>
              <a:t>otal crime rate) = </a:t>
            </a:r>
            <a:r>
              <a:rPr lang="en-AU" b="1" dirty="0"/>
              <a:t>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endParaRPr lang="en-AU" b="0" i="0" u="none" strike="noStrike" baseline="0" dirty="0">
              <a:solidFill>
                <a:srgbClr val="000000"/>
              </a:solidFill>
            </a:endParaRPr>
          </a:p>
          <a:p>
            <a:endParaRPr lang="en-AU" b="0" i="0" u="none" strike="noStrike" baseline="0" dirty="0">
              <a:solidFill>
                <a:srgbClr val="000000"/>
              </a:solidFill>
            </a:endParaRPr>
          </a:p>
          <a:p>
            <a:endParaRPr lang="en-AU" b="0" i="0" u="none" strike="noStrike" baseline="0" dirty="0">
              <a:solidFill>
                <a:srgbClr val="000000"/>
              </a:solidFill>
            </a:endParaRPr>
          </a:p>
          <a:p>
            <a:pPr algn="l"/>
            <a:endParaRPr lang="en-AU" b="0" i="0" u="none" strike="noStrike" baseline="0" dirty="0">
              <a:solidFill>
                <a:srgbClr val="000000"/>
              </a:solidFill>
            </a:endParaRPr>
          </a:p>
        </p:txBody>
      </p:sp>
    </p:spTree>
    <p:extLst>
      <p:ext uri="{BB962C8B-B14F-4D97-AF65-F5344CB8AC3E}">
        <p14:creationId xmlns:p14="http://schemas.microsoft.com/office/powerpoint/2010/main" val="3878036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F717-6342-881B-66C2-1ADAC5D2320F}"/>
              </a:ext>
            </a:extLst>
          </p:cNvPr>
          <p:cNvSpPr>
            <a:spLocks noGrp="1"/>
          </p:cNvSpPr>
          <p:nvPr>
            <p:ph type="title"/>
          </p:nvPr>
        </p:nvSpPr>
        <p:spPr>
          <a:xfrm>
            <a:off x="1163032" y="30122"/>
            <a:ext cx="5025709" cy="417586"/>
          </a:xfrm>
        </p:spPr>
        <p:txBody>
          <a:bodyPr/>
          <a:lstStyle/>
          <a:p>
            <a:r>
              <a:rPr lang="en-AU" sz="1800" dirty="0">
                <a:latin typeface="Calibri" panose="020F0502020204030204" pitchFamily="34" charset="0"/>
                <a:ea typeface="Calibri" panose="020F0502020204030204" pitchFamily="34" charset="0"/>
                <a:cs typeface="Times New Roman" panose="02020603050405020304" pitchFamily="18" charset="0"/>
              </a:rPr>
              <a:t>D</a:t>
            </a:r>
            <a:r>
              <a:rPr lang="en-AU" sz="1800" b="1" dirty="0">
                <a:effectLst/>
                <a:latin typeface="Calibri" panose="020F0502020204030204" pitchFamily="34" charset="0"/>
                <a:ea typeface="Calibri" panose="020F0502020204030204" pitchFamily="34" charset="0"/>
                <a:cs typeface="Times New Roman" panose="02020603050405020304" pitchFamily="18" charset="0"/>
              </a:rPr>
              <a:t>ependent </a:t>
            </a:r>
            <a:r>
              <a:rPr lang="en-AU" sz="1800" dirty="0">
                <a:latin typeface="Calibri" panose="020F0502020204030204" pitchFamily="34" charset="0"/>
                <a:ea typeface="Calibri" panose="020F0502020204030204" pitchFamily="34" charset="0"/>
                <a:cs typeface="Times New Roman" panose="02020603050405020304" pitchFamily="18" charset="0"/>
              </a:rPr>
              <a:t>V</a:t>
            </a:r>
            <a:r>
              <a:rPr lang="en-AU" sz="1800" b="1" dirty="0">
                <a:effectLst/>
                <a:latin typeface="Calibri" panose="020F0502020204030204" pitchFamily="34" charset="0"/>
                <a:ea typeface="Calibri" panose="020F0502020204030204" pitchFamily="34" charset="0"/>
                <a:cs typeface="Times New Roman" panose="02020603050405020304" pitchFamily="18" charset="0"/>
              </a:rPr>
              <a:t>ariable: Total</a:t>
            </a:r>
            <a:r>
              <a:rPr lang="en-AU" sz="1800" dirty="0">
                <a:latin typeface="Calibri" panose="020F0502020204030204" pitchFamily="34" charset="0"/>
                <a:ea typeface="Calibri" panose="020F0502020204030204" pitchFamily="34" charset="0"/>
                <a:cs typeface="Times New Roman" panose="02020603050405020304" pitchFamily="18" charset="0"/>
              </a:rPr>
              <a:t> Crime Rate</a:t>
            </a:r>
            <a:endParaRPr lang="en-AU" dirty="0"/>
          </a:p>
        </p:txBody>
      </p:sp>
      <p:pic>
        <p:nvPicPr>
          <p:cNvPr id="5" name="Picture 4">
            <a:extLst>
              <a:ext uri="{FF2B5EF4-FFF2-40B4-BE49-F238E27FC236}">
                <a16:creationId xmlns:a16="http://schemas.microsoft.com/office/drawing/2014/main" id="{8E424283-72BB-36DE-81DE-DC8DC5DC5021}"/>
              </a:ext>
            </a:extLst>
          </p:cNvPr>
          <p:cNvPicPr>
            <a:picLocks noChangeAspect="1"/>
          </p:cNvPicPr>
          <p:nvPr/>
        </p:nvPicPr>
        <p:blipFill>
          <a:blip r:embed="rId3"/>
          <a:stretch>
            <a:fillRect/>
          </a:stretch>
        </p:blipFill>
        <p:spPr>
          <a:xfrm>
            <a:off x="367569" y="917300"/>
            <a:ext cx="4449553" cy="2441488"/>
          </a:xfrm>
          <a:prstGeom prst="rect">
            <a:avLst/>
          </a:prstGeom>
        </p:spPr>
      </p:pic>
      <p:sp>
        <p:nvSpPr>
          <p:cNvPr id="6" name="TextBox 5">
            <a:extLst>
              <a:ext uri="{FF2B5EF4-FFF2-40B4-BE49-F238E27FC236}">
                <a16:creationId xmlns:a16="http://schemas.microsoft.com/office/drawing/2014/main" id="{21C9E4F2-634E-C842-5369-9A16DDF9D1F8}"/>
              </a:ext>
            </a:extLst>
          </p:cNvPr>
          <p:cNvSpPr txBox="1"/>
          <p:nvPr/>
        </p:nvSpPr>
        <p:spPr>
          <a:xfrm>
            <a:off x="573625" y="410407"/>
            <a:ext cx="3257155" cy="523220"/>
          </a:xfrm>
          <a:prstGeom prst="rect">
            <a:avLst/>
          </a:prstGeom>
          <a:noFill/>
        </p:spPr>
        <p:txBody>
          <a:bodyPr wrap="square" rtlCol="0">
            <a:spAutoFit/>
          </a:bodyPr>
          <a:lstStyle/>
          <a:p>
            <a:r>
              <a:rPr lang="en-AU" b="1" dirty="0"/>
              <a:t>Regression output results from </a:t>
            </a:r>
            <a:r>
              <a:rPr lang="en-AU" b="1" dirty="0" err="1"/>
              <a:t>Jupyter</a:t>
            </a:r>
            <a:r>
              <a:rPr lang="en-AU" b="1" dirty="0"/>
              <a:t> notebook:</a:t>
            </a:r>
          </a:p>
        </p:txBody>
      </p:sp>
      <p:sp>
        <p:nvSpPr>
          <p:cNvPr id="7" name="TextBox 6">
            <a:extLst>
              <a:ext uri="{FF2B5EF4-FFF2-40B4-BE49-F238E27FC236}">
                <a16:creationId xmlns:a16="http://schemas.microsoft.com/office/drawing/2014/main" id="{3E0C9451-CEF2-7361-38FD-DD0FDAF38D68}"/>
              </a:ext>
            </a:extLst>
          </p:cNvPr>
          <p:cNvSpPr txBox="1"/>
          <p:nvPr/>
        </p:nvSpPr>
        <p:spPr>
          <a:xfrm>
            <a:off x="1096450" y="3533702"/>
            <a:ext cx="7769104" cy="1384995"/>
          </a:xfrm>
          <a:prstGeom prst="rect">
            <a:avLst/>
          </a:prstGeom>
          <a:noFill/>
        </p:spPr>
        <p:txBody>
          <a:bodyPr wrap="square" rtlCol="0">
            <a:spAutoFit/>
          </a:bodyPr>
          <a:lstStyle/>
          <a:p>
            <a:r>
              <a:rPr lang="en-US" sz="1200" b="1" dirty="0"/>
              <a:t>Inferences:</a:t>
            </a:r>
          </a:p>
          <a:p>
            <a:pPr marL="171450"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R-squared (R²) of 0.295 indicates </a:t>
            </a:r>
            <a:r>
              <a:rPr lang="en-US" sz="1200" dirty="0">
                <a:latin typeface="Calibri" panose="020F0502020204030204" pitchFamily="34" charset="0"/>
                <a:ea typeface="Calibri" panose="020F0502020204030204" pitchFamily="34" charset="0"/>
                <a:cs typeface="Times New Roman" panose="02020603050405020304" pitchFamily="18" charset="0"/>
              </a:rPr>
              <a:t>29.5% of the variance in the dependent variable is explained by the independent variables </a:t>
            </a:r>
            <a:r>
              <a:rPr lang="en-AU" sz="1200" dirty="0">
                <a:latin typeface="Calibri" panose="020F0502020204030204" pitchFamily="34" charset="0"/>
                <a:ea typeface="Calibri" panose="020F0502020204030204" pitchFamily="34" charset="0"/>
                <a:cs typeface="Times New Roman" panose="02020603050405020304" pitchFamily="18" charset="0"/>
              </a:rPr>
              <a:t>.</a:t>
            </a:r>
          </a:p>
          <a:p>
            <a:pPr marL="171450"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F-statistic tests the overall significance of the model. </a:t>
            </a:r>
          </a:p>
          <a:p>
            <a:pPr marL="171450"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With a p-value of 0.294, the model as a whole is not statistically significant. </a:t>
            </a:r>
          </a:p>
          <a:p>
            <a:pPr marL="171450" indent="-171450">
              <a:buFont typeface="Arial" panose="020B0604020202020204" pitchFamily="34" charset="0"/>
              <a:buChar char="•"/>
            </a:pPr>
            <a:r>
              <a:rPr lang="en-AU" sz="1200" dirty="0">
                <a:latin typeface="Calibri" panose="020F0502020204030204" pitchFamily="34" charset="0"/>
                <a:ea typeface="Calibri" panose="020F0502020204030204" pitchFamily="34" charset="0"/>
                <a:cs typeface="Times New Roman" panose="02020603050405020304" pitchFamily="18" charset="0"/>
              </a:rPr>
              <a:t>The independent variables does not effectively explain the variation in the Total Crime Rate per 100,000 population. </a:t>
            </a:r>
          </a:p>
          <a:p>
            <a:pPr marL="171450" indent="-171450">
              <a:buFont typeface="Arial" panose="020B0604020202020204" pitchFamily="34" charset="0"/>
              <a:buChar char="•"/>
            </a:pPr>
            <a:endParaRPr lang="en-AU" sz="1200" dirty="0"/>
          </a:p>
        </p:txBody>
      </p:sp>
      <p:sp>
        <p:nvSpPr>
          <p:cNvPr id="8" name="TextBox 7">
            <a:extLst>
              <a:ext uri="{FF2B5EF4-FFF2-40B4-BE49-F238E27FC236}">
                <a16:creationId xmlns:a16="http://schemas.microsoft.com/office/drawing/2014/main" id="{912CFDA8-2196-3CC4-B261-ED044BECBC45}"/>
              </a:ext>
            </a:extLst>
          </p:cNvPr>
          <p:cNvSpPr txBox="1"/>
          <p:nvPr/>
        </p:nvSpPr>
        <p:spPr>
          <a:xfrm>
            <a:off x="305251" y="3321487"/>
            <a:ext cx="2793649" cy="246221"/>
          </a:xfrm>
          <a:prstGeom prst="rect">
            <a:avLst/>
          </a:prstGeom>
          <a:noFill/>
        </p:spPr>
        <p:txBody>
          <a:bodyPr wrap="square" rtlCol="0">
            <a:spAutoFit/>
          </a:bodyPr>
          <a:lstStyle/>
          <a:p>
            <a:r>
              <a:rPr lang="en-AU" sz="1000" dirty="0"/>
              <a:t>Testing at alpha level =0.05</a:t>
            </a:r>
          </a:p>
        </p:txBody>
      </p:sp>
      <p:pic>
        <p:nvPicPr>
          <p:cNvPr id="4" name="Picture 3">
            <a:extLst>
              <a:ext uri="{FF2B5EF4-FFF2-40B4-BE49-F238E27FC236}">
                <a16:creationId xmlns:a16="http://schemas.microsoft.com/office/drawing/2014/main" id="{E2C1A134-051A-5CC7-2C2A-B71F183AAFE9}"/>
              </a:ext>
            </a:extLst>
          </p:cNvPr>
          <p:cNvPicPr>
            <a:picLocks noChangeAspect="1"/>
          </p:cNvPicPr>
          <p:nvPr/>
        </p:nvPicPr>
        <p:blipFill>
          <a:blip r:embed="rId4"/>
          <a:stretch>
            <a:fillRect/>
          </a:stretch>
        </p:blipFill>
        <p:spPr>
          <a:xfrm>
            <a:off x="4762236" y="917300"/>
            <a:ext cx="3808139" cy="2441488"/>
          </a:xfrm>
          <a:prstGeom prst="rect">
            <a:avLst/>
          </a:prstGeom>
        </p:spPr>
      </p:pic>
    </p:spTree>
    <p:extLst>
      <p:ext uri="{BB962C8B-B14F-4D97-AF65-F5344CB8AC3E}">
        <p14:creationId xmlns:p14="http://schemas.microsoft.com/office/powerpoint/2010/main" val="2597820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F717-6342-881B-66C2-1ADAC5D2320F}"/>
              </a:ext>
            </a:extLst>
          </p:cNvPr>
          <p:cNvSpPr>
            <a:spLocks noGrp="1"/>
          </p:cNvSpPr>
          <p:nvPr>
            <p:ph type="title"/>
          </p:nvPr>
        </p:nvSpPr>
        <p:spPr>
          <a:xfrm>
            <a:off x="0" y="61811"/>
            <a:ext cx="7746837" cy="523220"/>
          </a:xfrm>
        </p:spPr>
        <p:txBody>
          <a:bodyPr/>
          <a:lstStyle/>
          <a:p>
            <a:r>
              <a:rPr lang="en-AU" sz="2000" dirty="0">
                <a:latin typeface="Calibri" panose="020F0502020204030204" pitchFamily="34" charset="0"/>
                <a:ea typeface="Calibri" panose="020F0502020204030204" pitchFamily="34" charset="0"/>
                <a:cs typeface="Times New Roman" panose="02020603050405020304" pitchFamily="18" charset="0"/>
              </a:rPr>
              <a:t>D</a:t>
            </a:r>
            <a:r>
              <a:rPr lang="en-AU" sz="2000" b="1" dirty="0">
                <a:effectLst/>
                <a:latin typeface="Calibri" panose="020F0502020204030204" pitchFamily="34" charset="0"/>
                <a:ea typeface="Calibri" panose="020F0502020204030204" pitchFamily="34" charset="0"/>
                <a:cs typeface="Times New Roman" panose="02020603050405020304" pitchFamily="18" charset="0"/>
              </a:rPr>
              <a:t>ependent </a:t>
            </a:r>
            <a:r>
              <a:rPr lang="en-AU" sz="2000" dirty="0">
                <a:latin typeface="Calibri" panose="020F0502020204030204" pitchFamily="34" charset="0"/>
                <a:ea typeface="Calibri" panose="020F0502020204030204" pitchFamily="34" charset="0"/>
                <a:cs typeface="Times New Roman" panose="02020603050405020304" pitchFamily="18" charset="0"/>
              </a:rPr>
              <a:t>V</a:t>
            </a:r>
            <a:r>
              <a:rPr lang="en-AU" sz="2000" b="1" dirty="0">
                <a:effectLst/>
                <a:latin typeface="Calibri" panose="020F0502020204030204" pitchFamily="34" charset="0"/>
                <a:ea typeface="Calibri" panose="020F0502020204030204" pitchFamily="34" charset="0"/>
                <a:cs typeface="Times New Roman" panose="02020603050405020304" pitchFamily="18" charset="0"/>
              </a:rPr>
              <a:t>ariable: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Property and deception offences rate</a:t>
            </a:r>
            <a:endParaRPr lang="en-AU"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1C9E4F2-634E-C842-5369-9A16DDF9D1F8}"/>
              </a:ext>
            </a:extLst>
          </p:cNvPr>
          <p:cNvSpPr txBox="1"/>
          <p:nvPr/>
        </p:nvSpPr>
        <p:spPr>
          <a:xfrm>
            <a:off x="481579" y="585031"/>
            <a:ext cx="3257155" cy="523220"/>
          </a:xfrm>
          <a:prstGeom prst="rect">
            <a:avLst/>
          </a:prstGeom>
          <a:noFill/>
        </p:spPr>
        <p:txBody>
          <a:bodyPr wrap="square" rtlCol="0">
            <a:spAutoFit/>
          </a:bodyPr>
          <a:lstStyle/>
          <a:p>
            <a:r>
              <a:rPr lang="en-AU" b="1" dirty="0"/>
              <a:t>Regression output results from </a:t>
            </a:r>
            <a:r>
              <a:rPr lang="en-AU" b="1" dirty="0" err="1"/>
              <a:t>Jupyter</a:t>
            </a:r>
            <a:r>
              <a:rPr lang="en-AU" b="1" dirty="0"/>
              <a:t> notebook:</a:t>
            </a:r>
          </a:p>
        </p:txBody>
      </p:sp>
      <p:sp>
        <p:nvSpPr>
          <p:cNvPr id="7" name="TextBox 6">
            <a:extLst>
              <a:ext uri="{FF2B5EF4-FFF2-40B4-BE49-F238E27FC236}">
                <a16:creationId xmlns:a16="http://schemas.microsoft.com/office/drawing/2014/main" id="{3E0C9451-CEF2-7361-38FD-DD0FDAF38D68}"/>
              </a:ext>
            </a:extLst>
          </p:cNvPr>
          <p:cNvSpPr txBox="1"/>
          <p:nvPr/>
        </p:nvSpPr>
        <p:spPr>
          <a:xfrm>
            <a:off x="800959" y="3266450"/>
            <a:ext cx="8184912" cy="1384995"/>
          </a:xfrm>
          <a:prstGeom prst="rect">
            <a:avLst/>
          </a:prstGeom>
          <a:noFill/>
        </p:spPr>
        <p:txBody>
          <a:bodyPr wrap="square" rtlCol="0">
            <a:spAutoFit/>
          </a:bodyPr>
          <a:lstStyle/>
          <a:p>
            <a:r>
              <a:rPr lang="en-US" sz="1200" b="1" dirty="0"/>
              <a:t>Inferences:</a:t>
            </a:r>
          </a:p>
          <a:p>
            <a:pPr marL="285750" indent="-285750">
              <a:buFont typeface="Arial" panose="020B0604020202020204" pitchFamily="34" charset="0"/>
              <a:buChar char="•"/>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AU" sz="1200" dirty="0">
                <a:effectLst/>
                <a:latin typeface="Calibri" panose="020F0502020204030204" pitchFamily="34" charset="0"/>
                <a:ea typeface="Calibri" panose="020F0502020204030204" pitchFamily="34" charset="0"/>
                <a:cs typeface="Times New Roman" panose="02020603050405020304" pitchFamily="18" charset="0"/>
              </a:rPr>
              <a:t>R-squared (R²) of 0.309 indicates that approximately 30.9% of the variance in the dependent variable is explained by the independent variables.</a:t>
            </a:r>
          </a:p>
          <a:p>
            <a:pPr marL="285750" indent="-285750">
              <a:buFont typeface="Arial" panose="020B0604020202020204" pitchFamily="34" charset="0"/>
              <a:buChar char="•"/>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With a </a:t>
            </a:r>
            <a:r>
              <a:rPr lang="en-AU" sz="1200" kern="100" dirty="0">
                <a:latin typeface="Calibri" panose="020F0502020204030204" pitchFamily="34" charset="0"/>
                <a:ea typeface="Calibri" panose="020F0502020204030204" pitchFamily="34" charset="0"/>
                <a:cs typeface="Times New Roman" panose="02020603050405020304" pitchFamily="18" charset="0"/>
              </a:rPr>
              <a:t>F</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-statistics p-value of 0.274, the model as a whole is not statistically significant.</a:t>
            </a:r>
          </a:p>
          <a:p>
            <a:pPr marL="285750" indent="-285750">
              <a:buFont typeface="Arial" panose="020B0604020202020204" pitchFamily="34" charset="0"/>
              <a:buChar char="•"/>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AU" sz="1200" kern="100" dirty="0">
                <a:latin typeface="Calibri" panose="020F0502020204030204" pitchFamily="34" charset="0"/>
                <a:ea typeface="Calibri" panose="020F0502020204030204" pitchFamily="34" charset="0"/>
                <a:cs typeface="Times New Roman" panose="02020603050405020304" pitchFamily="18" charset="0"/>
              </a:rPr>
              <a:t>I</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ndependent variables, as a group, do not reliably predict the dependent variable.</a:t>
            </a:r>
          </a:p>
          <a:p>
            <a:pPr marL="285750" indent="-285750">
              <a:buFont typeface="Arial" panose="020B0604020202020204" pitchFamily="34" charset="0"/>
              <a:buChar char="•"/>
            </a:pPr>
            <a:r>
              <a:rPr lang="en-AU" sz="1200" kern="100" dirty="0">
                <a:latin typeface="Calibri" panose="020F0502020204030204" pitchFamily="34" charset="0"/>
                <a:ea typeface="Calibri" panose="020F0502020204030204" pitchFamily="34" charset="0"/>
                <a:cs typeface="Times New Roman" panose="02020603050405020304" pitchFamily="18" charset="0"/>
              </a:rPr>
              <a:t>The independent variables does not effectively explain the variation in the Property and deception offences Rate per 100,000 population. </a:t>
            </a:r>
            <a:endParaRPr lang="en-US" sz="12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7F4C581-F607-E3CE-2A20-7404B1555628}"/>
              </a:ext>
            </a:extLst>
          </p:cNvPr>
          <p:cNvPicPr>
            <a:picLocks noChangeAspect="1"/>
          </p:cNvPicPr>
          <p:nvPr/>
        </p:nvPicPr>
        <p:blipFill>
          <a:blip r:embed="rId3"/>
          <a:stretch>
            <a:fillRect/>
          </a:stretch>
        </p:blipFill>
        <p:spPr>
          <a:xfrm>
            <a:off x="343903" y="1108250"/>
            <a:ext cx="4530605" cy="1920269"/>
          </a:xfrm>
          <a:prstGeom prst="rect">
            <a:avLst/>
          </a:prstGeom>
        </p:spPr>
      </p:pic>
      <p:sp>
        <p:nvSpPr>
          <p:cNvPr id="3" name="TextBox 2">
            <a:extLst>
              <a:ext uri="{FF2B5EF4-FFF2-40B4-BE49-F238E27FC236}">
                <a16:creationId xmlns:a16="http://schemas.microsoft.com/office/drawing/2014/main" id="{3AFE1C4A-9DAA-0F87-4FB9-5702B53B195C}"/>
              </a:ext>
            </a:extLst>
          </p:cNvPr>
          <p:cNvSpPr txBox="1"/>
          <p:nvPr/>
        </p:nvSpPr>
        <p:spPr>
          <a:xfrm>
            <a:off x="454583" y="2983406"/>
            <a:ext cx="2680504" cy="246221"/>
          </a:xfrm>
          <a:prstGeom prst="rect">
            <a:avLst/>
          </a:prstGeom>
          <a:noFill/>
        </p:spPr>
        <p:txBody>
          <a:bodyPr wrap="square" rtlCol="0">
            <a:spAutoFit/>
          </a:bodyPr>
          <a:lstStyle/>
          <a:p>
            <a:r>
              <a:rPr lang="en-AU" sz="1000" dirty="0"/>
              <a:t>Testing at alpha level =0.05</a:t>
            </a:r>
          </a:p>
        </p:txBody>
      </p:sp>
      <p:pic>
        <p:nvPicPr>
          <p:cNvPr id="8" name="Picture 7">
            <a:extLst>
              <a:ext uri="{FF2B5EF4-FFF2-40B4-BE49-F238E27FC236}">
                <a16:creationId xmlns:a16="http://schemas.microsoft.com/office/drawing/2014/main" id="{88009244-6438-E1D3-2794-C1BB56B07C86}"/>
              </a:ext>
            </a:extLst>
          </p:cNvPr>
          <p:cNvPicPr>
            <a:picLocks noChangeAspect="1"/>
          </p:cNvPicPr>
          <p:nvPr/>
        </p:nvPicPr>
        <p:blipFill>
          <a:blip r:embed="rId4"/>
          <a:stretch>
            <a:fillRect/>
          </a:stretch>
        </p:blipFill>
        <p:spPr>
          <a:xfrm>
            <a:off x="4874508" y="1108251"/>
            <a:ext cx="3753853" cy="1920268"/>
          </a:xfrm>
          <a:prstGeom prst="rect">
            <a:avLst/>
          </a:prstGeom>
        </p:spPr>
      </p:pic>
    </p:spTree>
    <p:extLst>
      <p:ext uri="{BB962C8B-B14F-4D97-AF65-F5344CB8AC3E}">
        <p14:creationId xmlns:p14="http://schemas.microsoft.com/office/powerpoint/2010/main" val="977369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F717-6342-881B-66C2-1ADAC5D2320F}"/>
              </a:ext>
            </a:extLst>
          </p:cNvPr>
          <p:cNvSpPr>
            <a:spLocks noGrp="1"/>
          </p:cNvSpPr>
          <p:nvPr>
            <p:ph type="title"/>
          </p:nvPr>
        </p:nvSpPr>
        <p:spPr>
          <a:xfrm>
            <a:off x="60245" y="96252"/>
            <a:ext cx="7746837" cy="571280"/>
          </a:xfrm>
        </p:spPr>
        <p:txBody>
          <a:bodyPr/>
          <a:lstStyle/>
          <a:p>
            <a:r>
              <a:rPr lang="en-AU" sz="2000" dirty="0">
                <a:latin typeface="Calibri" panose="020F0502020204030204" pitchFamily="34" charset="0"/>
                <a:ea typeface="Calibri" panose="020F0502020204030204" pitchFamily="34" charset="0"/>
                <a:cs typeface="Times New Roman" panose="02020603050405020304" pitchFamily="18" charset="0"/>
              </a:rPr>
              <a:t>D</a:t>
            </a:r>
            <a:r>
              <a:rPr lang="en-AU" sz="2000" b="1" dirty="0">
                <a:effectLst/>
                <a:latin typeface="Calibri" panose="020F0502020204030204" pitchFamily="34" charset="0"/>
                <a:ea typeface="Calibri" panose="020F0502020204030204" pitchFamily="34" charset="0"/>
                <a:cs typeface="Times New Roman" panose="02020603050405020304" pitchFamily="18" charset="0"/>
              </a:rPr>
              <a:t>ependent </a:t>
            </a:r>
            <a:r>
              <a:rPr lang="en-AU" sz="2000" dirty="0">
                <a:latin typeface="Calibri" panose="020F0502020204030204" pitchFamily="34" charset="0"/>
                <a:ea typeface="Calibri" panose="020F0502020204030204" pitchFamily="34" charset="0"/>
                <a:cs typeface="Times New Roman" panose="02020603050405020304" pitchFamily="18" charset="0"/>
              </a:rPr>
              <a:t>V</a:t>
            </a:r>
            <a:r>
              <a:rPr lang="en-AU" sz="2000" b="1" dirty="0">
                <a:effectLst/>
                <a:latin typeface="Calibri" panose="020F0502020204030204" pitchFamily="34" charset="0"/>
                <a:ea typeface="Calibri" panose="020F0502020204030204" pitchFamily="34" charset="0"/>
                <a:cs typeface="Times New Roman" panose="02020603050405020304" pitchFamily="18" charset="0"/>
              </a:rPr>
              <a:t>ariable: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Crime against the person rate </a:t>
            </a:r>
            <a:endParaRPr lang="en-AU"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1C9E4F2-634E-C842-5369-9A16DDF9D1F8}"/>
              </a:ext>
            </a:extLst>
          </p:cNvPr>
          <p:cNvSpPr txBox="1"/>
          <p:nvPr/>
        </p:nvSpPr>
        <p:spPr>
          <a:xfrm>
            <a:off x="569944" y="643327"/>
            <a:ext cx="3257155" cy="523220"/>
          </a:xfrm>
          <a:prstGeom prst="rect">
            <a:avLst/>
          </a:prstGeom>
          <a:noFill/>
        </p:spPr>
        <p:txBody>
          <a:bodyPr wrap="square" rtlCol="0">
            <a:spAutoFit/>
          </a:bodyPr>
          <a:lstStyle/>
          <a:p>
            <a:r>
              <a:rPr lang="en-AU" b="1" dirty="0"/>
              <a:t>Regression output results from </a:t>
            </a:r>
            <a:r>
              <a:rPr lang="en-AU" b="1" dirty="0" err="1"/>
              <a:t>Jupyter</a:t>
            </a:r>
            <a:r>
              <a:rPr lang="en-AU" b="1" dirty="0"/>
              <a:t> notebook:</a:t>
            </a:r>
          </a:p>
        </p:txBody>
      </p:sp>
      <p:sp>
        <p:nvSpPr>
          <p:cNvPr id="7" name="TextBox 6">
            <a:extLst>
              <a:ext uri="{FF2B5EF4-FFF2-40B4-BE49-F238E27FC236}">
                <a16:creationId xmlns:a16="http://schemas.microsoft.com/office/drawing/2014/main" id="{3E0C9451-CEF2-7361-38FD-DD0FDAF38D68}"/>
              </a:ext>
            </a:extLst>
          </p:cNvPr>
          <p:cNvSpPr txBox="1"/>
          <p:nvPr/>
        </p:nvSpPr>
        <p:spPr>
          <a:xfrm>
            <a:off x="883400" y="3784127"/>
            <a:ext cx="7817149" cy="1046440"/>
          </a:xfrm>
          <a:prstGeom prst="rect">
            <a:avLst/>
          </a:prstGeom>
          <a:noFill/>
        </p:spPr>
        <p:txBody>
          <a:bodyPr wrap="square" rtlCol="0">
            <a:spAutoFit/>
          </a:bodyPr>
          <a:lstStyle/>
          <a:p>
            <a:r>
              <a:rPr lang="en-US" b="1" dirty="0"/>
              <a:t>Inferences:</a:t>
            </a:r>
          </a:p>
          <a:p>
            <a:pPr marL="285750" indent="-285750">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R-squared (R²) of 0.457 indicates that approximately 45.7% of the variance in the dependent variable is explained by the independent variables.</a:t>
            </a:r>
          </a:p>
          <a:p>
            <a:pPr marL="285750" indent="-2857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With a F-statistics p-value of 0.118, the model as a whole is not statistically significant</a:t>
            </a:r>
            <a:r>
              <a:rPr lang="en-AU"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a:effectLst/>
                <a:latin typeface="Calibri" panose="020F0502020204030204" pitchFamily="34" charset="0"/>
                <a:ea typeface="Calibri" panose="020F0502020204030204" pitchFamily="34" charset="0"/>
                <a:cs typeface="Times New Roman" panose="02020603050405020304" pitchFamily="18" charset="0"/>
              </a:rPr>
              <a:t>in predicting Crimes against the person Rate per 100,000 population.</a:t>
            </a:r>
            <a:endParaRPr lang="en-US" sz="1200" b="1" dirty="0"/>
          </a:p>
        </p:txBody>
      </p:sp>
      <p:pic>
        <p:nvPicPr>
          <p:cNvPr id="9" name="Picture 8">
            <a:extLst>
              <a:ext uri="{FF2B5EF4-FFF2-40B4-BE49-F238E27FC236}">
                <a16:creationId xmlns:a16="http://schemas.microsoft.com/office/drawing/2014/main" id="{A9BC4E75-F059-252D-D7CC-0C3FB74EFAAF}"/>
              </a:ext>
            </a:extLst>
          </p:cNvPr>
          <p:cNvPicPr>
            <a:picLocks noChangeAspect="1"/>
          </p:cNvPicPr>
          <p:nvPr/>
        </p:nvPicPr>
        <p:blipFill>
          <a:blip r:embed="rId3"/>
          <a:stretch>
            <a:fillRect/>
          </a:stretch>
        </p:blipFill>
        <p:spPr>
          <a:xfrm>
            <a:off x="281788" y="1214607"/>
            <a:ext cx="4377066" cy="2241108"/>
          </a:xfrm>
          <a:prstGeom prst="rect">
            <a:avLst/>
          </a:prstGeom>
        </p:spPr>
      </p:pic>
      <p:sp>
        <p:nvSpPr>
          <p:cNvPr id="10" name="TextBox 9">
            <a:extLst>
              <a:ext uri="{FF2B5EF4-FFF2-40B4-BE49-F238E27FC236}">
                <a16:creationId xmlns:a16="http://schemas.microsoft.com/office/drawing/2014/main" id="{7D664C08-4612-7915-DCF7-C45D28705203}"/>
              </a:ext>
            </a:extLst>
          </p:cNvPr>
          <p:cNvSpPr txBox="1"/>
          <p:nvPr/>
        </p:nvSpPr>
        <p:spPr>
          <a:xfrm>
            <a:off x="214872" y="3455715"/>
            <a:ext cx="2793649" cy="261610"/>
          </a:xfrm>
          <a:prstGeom prst="rect">
            <a:avLst/>
          </a:prstGeom>
          <a:noFill/>
        </p:spPr>
        <p:txBody>
          <a:bodyPr wrap="square" rtlCol="0">
            <a:spAutoFit/>
          </a:bodyPr>
          <a:lstStyle/>
          <a:p>
            <a:r>
              <a:rPr lang="en-AU" sz="1050" dirty="0"/>
              <a:t>Testing at alpha level =0.05</a:t>
            </a:r>
          </a:p>
        </p:txBody>
      </p:sp>
      <p:pic>
        <p:nvPicPr>
          <p:cNvPr id="4" name="Picture 3">
            <a:extLst>
              <a:ext uri="{FF2B5EF4-FFF2-40B4-BE49-F238E27FC236}">
                <a16:creationId xmlns:a16="http://schemas.microsoft.com/office/drawing/2014/main" id="{C46D9625-E04B-43DD-064C-FC137AB9C1C1}"/>
              </a:ext>
            </a:extLst>
          </p:cNvPr>
          <p:cNvPicPr>
            <a:picLocks noChangeAspect="1"/>
          </p:cNvPicPr>
          <p:nvPr/>
        </p:nvPicPr>
        <p:blipFill>
          <a:blip r:embed="rId4"/>
          <a:stretch>
            <a:fillRect/>
          </a:stretch>
        </p:blipFill>
        <p:spPr>
          <a:xfrm>
            <a:off x="4658853" y="1214607"/>
            <a:ext cx="3766689" cy="2241107"/>
          </a:xfrm>
          <a:prstGeom prst="rect">
            <a:avLst/>
          </a:prstGeom>
        </p:spPr>
      </p:pic>
    </p:spTree>
    <p:extLst>
      <p:ext uri="{BB962C8B-B14F-4D97-AF65-F5344CB8AC3E}">
        <p14:creationId xmlns:p14="http://schemas.microsoft.com/office/powerpoint/2010/main" val="2555864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pic>
        <p:nvPicPr>
          <p:cNvPr id="1401" name="Google Shape;1401;p51"/>
          <p:cNvPicPr preferRelativeResize="0">
            <a:picLocks noGrp="1"/>
          </p:cNvPicPr>
          <p:nvPr>
            <p:ph type="pic" idx="2"/>
          </p:nvPr>
        </p:nvPicPr>
        <p:blipFill rotWithShape="1">
          <a:blip r:embed="rId3">
            <a:alphaModFix/>
          </a:blip>
          <a:srcRect t="7692" b="7683"/>
          <a:stretch/>
        </p:blipFill>
        <p:spPr>
          <a:xfrm>
            <a:off x="-25" y="-13725"/>
            <a:ext cx="9143997" cy="5157301"/>
          </a:xfrm>
          <a:prstGeom prst="rect">
            <a:avLst/>
          </a:prstGeom>
        </p:spPr>
      </p:pic>
      <p:sp>
        <p:nvSpPr>
          <p:cNvPr id="1402" name="Google Shape;1402;p51"/>
          <p:cNvSpPr txBox="1">
            <a:spLocks noGrp="1"/>
          </p:cNvSpPr>
          <p:nvPr>
            <p:ph type="title"/>
          </p:nvPr>
        </p:nvSpPr>
        <p:spPr>
          <a:xfrm>
            <a:off x="592356" y="2067863"/>
            <a:ext cx="6140388" cy="1963850"/>
          </a:xfrm>
          <a:prstGeom prst="rect">
            <a:avLst/>
          </a:prstGeom>
        </p:spPr>
        <p:txBody>
          <a:bodyPr spcFirstLastPara="1" wrap="square" lIns="91425" tIns="91425" rIns="91425" bIns="91425" anchor="t" anchorCtr="0">
            <a:noAutofit/>
          </a:bodyPr>
          <a:lstStyle/>
          <a:p>
            <a:pPr lvl="0" algn="just">
              <a:lnSpc>
                <a:spcPct val="107000"/>
              </a:lnSpc>
              <a:spcAft>
                <a:spcPts val="800"/>
              </a:spcAft>
              <a:tabLst>
                <a:tab pos="457200" algn="l"/>
              </a:tabLst>
            </a:pPr>
            <a:br>
              <a:rPr lang="en-GB" sz="2800" dirty="0">
                <a:solidFill>
                  <a:schemeClr val="tx1"/>
                </a:solidFill>
                <a:latin typeface="Arial" panose="020B0604020202020204" pitchFamily="34" charset="0"/>
                <a:ea typeface="Times New Roman" panose="02020603050405020304" pitchFamily="18" charset="0"/>
                <a:cs typeface="Arial" panose="020B0604020202020204" pitchFamily="34" charset="0"/>
              </a:rPr>
            </a:br>
            <a:r>
              <a:rPr lang="en-GB" sz="2800" dirty="0">
                <a:solidFill>
                  <a:schemeClr val="tx1"/>
                </a:solidFill>
                <a:latin typeface="Arial" panose="020B0604020202020204" pitchFamily="34" charset="0"/>
                <a:ea typeface="Times New Roman" panose="02020603050405020304" pitchFamily="18" charset="0"/>
                <a:cs typeface="Arial" panose="020B0604020202020204" pitchFamily="34" charset="0"/>
              </a:rPr>
              <a:t>Conclusions/</a:t>
            </a:r>
            <a:r>
              <a:rPr lang="en-GB" sz="2800" b="1"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Recommendations</a:t>
            </a:r>
            <a:endParaRPr lang="en-GB" sz="28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p:txBody>
      </p:sp>
      <p:grpSp>
        <p:nvGrpSpPr>
          <p:cNvPr id="1403" name="Google Shape;1403;p51"/>
          <p:cNvGrpSpPr/>
          <p:nvPr/>
        </p:nvGrpSpPr>
        <p:grpSpPr>
          <a:xfrm>
            <a:off x="-1058450" y="-198500"/>
            <a:ext cx="11484375" cy="5989700"/>
            <a:chOff x="-1058450" y="-198500"/>
            <a:chExt cx="11484375" cy="5989700"/>
          </a:xfrm>
        </p:grpSpPr>
        <p:grpSp>
          <p:nvGrpSpPr>
            <p:cNvPr id="1404" name="Google Shape;1404;p51"/>
            <p:cNvGrpSpPr/>
            <p:nvPr/>
          </p:nvGrpSpPr>
          <p:grpSpPr>
            <a:xfrm>
              <a:off x="-1058450" y="-198500"/>
              <a:ext cx="11484375" cy="5478125"/>
              <a:chOff x="-1058450" y="-198500"/>
              <a:chExt cx="11484375" cy="5478125"/>
            </a:xfrm>
          </p:grpSpPr>
          <p:grpSp>
            <p:nvGrpSpPr>
              <p:cNvPr id="1405" name="Google Shape;1405;p51"/>
              <p:cNvGrpSpPr/>
              <p:nvPr/>
            </p:nvGrpSpPr>
            <p:grpSpPr>
              <a:xfrm>
                <a:off x="206600" y="179025"/>
                <a:ext cx="8180950" cy="4793000"/>
                <a:chOff x="206600" y="179025"/>
                <a:chExt cx="8180950" cy="4793000"/>
              </a:xfrm>
            </p:grpSpPr>
            <p:cxnSp>
              <p:nvCxnSpPr>
                <p:cNvPr id="1406" name="Google Shape;1406;p51"/>
                <p:cNvCxnSpPr/>
                <p:nvPr/>
              </p:nvCxnSpPr>
              <p:spPr>
                <a:xfrm>
                  <a:off x="3731975" y="179025"/>
                  <a:ext cx="4580700" cy="517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7" name="Google Shape;1407;p51"/>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8" name="Google Shape;1408;p51"/>
                <p:cNvCxnSpPr/>
                <p:nvPr/>
              </p:nvCxnSpPr>
              <p:spPr>
                <a:xfrm>
                  <a:off x="274100" y="1281425"/>
                  <a:ext cx="517800" cy="3690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9" name="Google Shape;1409;p51"/>
                <p:cNvCxnSpPr/>
                <p:nvPr/>
              </p:nvCxnSpPr>
              <p:spPr>
                <a:xfrm rot="10800000" flipH="1">
                  <a:off x="819150" y="4365050"/>
                  <a:ext cx="7568400" cy="593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0" name="Google Shape;1410;p51"/>
                <p:cNvCxnSpPr/>
                <p:nvPr/>
              </p:nvCxnSpPr>
              <p:spPr>
                <a:xfrm rot="10800000">
                  <a:off x="8299075" y="751250"/>
                  <a:ext cx="75300" cy="3576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cxnSp>
            <p:nvCxnSpPr>
              <p:cNvPr id="1411" name="Google Shape;1411;p51"/>
              <p:cNvCxnSpPr/>
              <p:nvPr/>
            </p:nvCxnSpPr>
            <p:spPr>
              <a:xfrm>
                <a:off x="8220925" y="657975"/>
                <a:ext cx="2205000" cy="12933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2" name="Google Shape;1412;p51"/>
              <p:cNvCxnSpPr/>
              <p:nvPr/>
            </p:nvCxnSpPr>
            <p:spPr>
              <a:xfrm flipH="1">
                <a:off x="-214750" y="4944825"/>
                <a:ext cx="1020300" cy="334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3" name="Google Shape;1413;p51"/>
              <p:cNvCxnSpPr/>
              <p:nvPr/>
            </p:nvCxnSpPr>
            <p:spPr>
              <a:xfrm rot="10800000">
                <a:off x="-1058450" y="-198500"/>
                <a:ext cx="1319700" cy="1469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nvGrpSpPr>
              <p:cNvPr id="1414" name="Google Shape;1414;p51"/>
              <p:cNvGrpSpPr/>
              <p:nvPr/>
            </p:nvGrpSpPr>
            <p:grpSpPr>
              <a:xfrm>
                <a:off x="149775" y="882013"/>
                <a:ext cx="255275" cy="412200"/>
                <a:chOff x="5682925" y="3195675"/>
                <a:chExt cx="255275" cy="412200"/>
              </a:xfrm>
            </p:grpSpPr>
            <p:sp>
              <p:nvSpPr>
                <p:cNvPr id="1415" name="Google Shape;1415;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422" name="Google Shape;1422;p51"/>
            <p:cNvCxnSpPr/>
            <p:nvPr/>
          </p:nvCxnSpPr>
          <p:spPr>
            <a:xfrm rot="10800000">
              <a:off x="8430775" y="4321800"/>
              <a:ext cx="1319700" cy="1469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423" name="Google Shape;1423;p51"/>
          <p:cNvGrpSpPr/>
          <p:nvPr/>
        </p:nvGrpSpPr>
        <p:grpSpPr>
          <a:xfrm>
            <a:off x="8132275" y="412188"/>
            <a:ext cx="255275" cy="412200"/>
            <a:chOff x="5682925" y="3195675"/>
            <a:chExt cx="255275" cy="412200"/>
          </a:xfrm>
        </p:grpSpPr>
        <p:sp>
          <p:nvSpPr>
            <p:cNvPr id="1424" name="Google Shape;1424;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51"/>
          <p:cNvGrpSpPr/>
          <p:nvPr/>
        </p:nvGrpSpPr>
        <p:grpSpPr>
          <a:xfrm>
            <a:off x="3662550" y="-12"/>
            <a:ext cx="255288" cy="412200"/>
            <a:chOff x="5682925" y="3195675"/>
            <a:chExt cx="255288" cy="412200"/>
          </a:xfrm>
        </p:grpSpPr>
        <p:sp>
          <p:nvSpPr>
            <p:cNvPr id="1432" name="Google Shape;1432;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51"/>
          <p:cNvGrpSpPr/>
          <p:nvPr/>
        </p:nvGrpSpPr>
        <p:grpSpPr>
          <a:xfrm>
            <a:off x="713225" y="4603988"/>
            <a:ext cx="255288" cy="412200"/>
            <a:chOff x="5682925" y="3195675"/>
            <a:chExt cx="255288" cy="412200"/>
          </a:xfrm>
        </p:grpSpPr>
        <p:sp>
          <p:nvSpPr>
            <p:cNvPr id="1440" name="Google Shape;1440;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1"/>
          <p:cNvGrpSpPr/>
          <p:nvPr/>
        </p:nvGrpSpPr>
        <p:grpSpPr>
          <a:xfrm>
            <a:off x="8220913" y="4022913"/>
            <a:ext cx="255275" cy="412200"/>
            <a:chOff x="5682925" y="3195675"/>
            <a:chExt cx="255275" cy="412200"/>
          </a:xfrm>
        </p:grpSpPr>
        <p:sp>
          <p:nvSpPr>
            <p:cNvPr id="1448" name="Google Shape;1448;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667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378D-51BB-78A8-F821-631BDB64969E}"/>
              </a:ext>
            </a:extLst>
          </p:cNvPr>
          <p:cNvSpPr>
            <a:spLocks noGrp="1"/>
          </p:cNvSpPr>
          <p:nvPr>
            <p:ph type="title"/>
          </p:nvPr>
        </p:nvSpPr>
        <p:spPr>
          <a:xfrm>
            <a:off x="2118062" y="50534"/>
            <a:ext cx="3593400" cy="1060800"/>
          </a:xfrm>
        </p:spPr>
        <p:txBody>
          <a:bodyPr/>
          <a:lstStyle/>
          <a:p>
            <a:r>
              <a:rPr lang="en-AU" dirty="0"/>
              <a:t>Conclusions:</a:t>
            </a:r>
          </a:p>
        </p:txBody>
      </p:sp>
      <p:sp>
        <p:nvSpPr>
          <p:cNvPr id="3" name="Subtitle 2">
            <a:extLst>
              <a:ext uri="{FF2B5EF4-FFF2-40B4-BE49-F238E27FC236}">
                <a16:creationId xmlns:a16="http://schemas.microsoft.com/office/drawing/2014/main" id="{572237A6-897C-F62B-48B3-D2B431DFCF87}"/>
              </a:ext>
            </a:extLst>
          </p:cNvPr>
          <p:cNvSpPr>
            <a:spLocks noGrp="1"/>
          </p:cNvSpPr>
          <p:nvPr>
            <p:ph type="subTitle" idx="1"/>
          </p:nvPr>
        </p:nvSpPr>
        <p:spPr>
          <a:xfrm>
            <a:off x="1128206" y="1351966"/>
            <a:ext cx="6915764" cy="2631637"/>
          </a:xfrm>
        </p:spPr>
        <p:txBody>
          <a:bodyPr/>
          <a:lstStyle/>
          <a:p>
            <a:pPr algn="l">
              <a:buFont typeface="Arial" panose="020B0604020202020204" pitchFamily="34" charset="0"/>
              <a:buChar char="•"/>
            </a:pPr>
            <a:r>
              <a:rPr lang="en-AU" sz="1600" dirty="0">
                <a:latin typeface="Calibri" panose="020F0502020204030204" pitchFamily="34" charset="0"/>
                <a:ea typeface="Calibri" panose="020F0502020204030204" pitchFamily="34" charset="0"/>
                <a:cs typeface="Calibri" panose="020F0502020204030204" pitchFamily="34" charset="0"/>
              </a:rPr>
              <a:t>Fail to reject the null hypothesis: </a:t>
            </a:r>
            <a:r>
              <a:rPr lang="en-US" sz="1600" dirty="0">
                <a:latin typeface="Calibri" panose="020F0502020204030204" pitchFamily="34" charset="0"/>
                <a:ea typeface="Calibri" panose="020F0502020204030204" pitchFamily="34" charset="0"/>
                <a:cs typeface="Calibri" panose="020F0502020204030204" pitchFamily="34" charset="0"/>
              </a:rPr>
              <a:t>The rate of unemployment and inflation does not influence crime rates in Victoria.</a:t>
            </a:r>
          </a:p>
          <a:p>
            <a:pPr algn="l">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All 3 regression models did not show statistical significance in predicting crime rates in Victoria.</a:t>
            </a:r>
          </a:p>
          <a:p>
            <a:pPr algn="l">
              <a:buFont typeface="Arial" panose="020B0604020202020204" pitchFamily="34" charset="0"/>
              <a:buChar char="•"/>
            </a:pPr>
            <a:r>
              <a:rPr lang="en-AU" sz="1600" dirty="0">
                <a:latin typeface="Calibri" panose="020F0502020204030204" pitchFamily="34" charset="0"/>
                <a:ea typeface="Calibri" panose="020F0502020204030204" pitchFamily="34" charset="0"/>
                <a:cs typeface="Calibri" panose="020F0502020204030204" pitchFamily="34" charset="0"/>
              </a:rPr>
              <a:t> Other factors (such as psychological, social, political, and self interest) may be what’s driving crime in Victoria than economic factors. </a:t>
            </a:r>
          </a:p>
          <a:p>
            <a:pPr algn="l">
              <a:buFont typeface="Arial" panose="020B0604020202020204" pitchFamily="34" charset="0"/>
              <a:buChar char="•"/>
            </a:pPr>
            <a:endParaRPr lang="en-AU" dirty="0"/>
          </a:p>
          <a:p>
            <a:pPr algn="l">
              <a:buFont typeface="Arial" panose="020B0604020202020204" pitchFamily="34" charset="0"/>
              <a:buChar char="•"/>
            </a:pPr>
            <a:endParaRPr lang="en-AU" dirty="0"/>
          </a:p>
        </p:txBody>
      </p:sp>
    </p:spTree>
    <p:extLst>
      <p:ext uri="{BB962C8B-B14F-4D97-AF65-F5344CB8AC3E}">
        <p14:creationId xmlns:p14="http://schemas.microsoft.com/office/powerpoint/2010/main" val="2374689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2" name="Google Shape;1096;p40">
            <a:extLst>
              <a:ext uri="{FF2B5EF4-FFF2-40B4-BE49-F238E27FC236}">
                <a16:creationId xmlns:a16="http://schemas.microsoft.com/office/drawing/2014/main" id="{11B62FA0-6B0E-8E89-BCBA-B90D4ACBE234}"/>
              </a:ext>
            </a:extLst>
          </p:cNvPr>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Recomendations:</a:t>
            </a:r>
            <a:endParaRPr dirty="0"/>
          </a:p>
        </p:txBody>
      </p:sp>
      <p:sp>
        <p:nvSpPr>
          <p:cNvPr id="3" name="TextBox 2">
            <a:extLst>
              <a:ext uri="{FF2B5EF4-FFF2-40B4-BE49-F238E27FC236}">
                <a16:creationId xmlns:a16="http://schemas.microsoft.com/office/drawing/2014/main" id="{51BB9770-2597-D0F3-CA57-195B1669068C}"/>
              </a:ext>
            </a:extLst>
          </p:cNvPr>
          <p:cNvSpPr txBox="1"/>
          <p:nvPr/>
        </p:nvSpPr>
        <p:spPr>
          <a:xfrm>
            <a:off x="403514" y="609436"/>
            <a:ext cx="7436471" cy="3837717"/>
          </a:xfrm>
          <a:prstGeom prst="rect">
            <a:avLst/>
          </a:prstGeom>
          <a:noFill/>
        </p:spPr>
        <p:txBody>
          <a:bodyPr wrap="square" rtlCol="0">
            <a:spAutoFit/>
          </a:bodyPr>
          <a:lstStyle/>
          <a:p>
            <a:pPr marL="342900" indent="-342900">
              <a:lnSpc>
                <a:spcPct val="107000"/>
              </a:lnSpc>
              <a:spcAft>
                <a:spcPts val="800"/>
              </a:spcAft>
              <a:buFont typeface="Symbol" panose="05050102010706020507" pitchFamily="18" charset="2"/>
              <a:buChar char=""/>
            </a:pPr>
            <a:endParaRPr lang="en-AU" sz="1400" b="1" kern="1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endParaRPr lang="en-AU" sz="1600" b="1" kern="1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r>
              <a:rPr lang="en-US" sz="1600" i="0" dirty="0">
                <a:solidFill>
                  <a:srgbClr val="1F1F1F"/>
                </a:solidFill>
                <a:effectLst/>
                <a:latin typeface="Calibri" panose="020F0502020204030204" pitchFamily="34" charset="0"/>
                <a:cs typeface="Calibri" panose="020F0502020204030204" pitchFamily="34" charset="0"/>
              </a:rPr>
              <a:t>Focus on High Crime Rate LGAs</a:t>
            </a:r>
          </a:p>
          <a:p>
            <a:pPr marL="342900" indent="-342900">
              <a:lnSpc>
                <a:spcPct val="107000"/>
              </a:lnSpc>
              <a:spcAft>
                <a:spcPts val="800"/>
              </a:spcAft>
              <a:buFont typeface="Symbol" panose="05050102010706020507" pitchFamily="18" charset="2"/>
              <a:buChar char=""/>
            </a:pPr>
            <a:r>
              <a:rPr lang="en-GB" sz="1600" dirty="0">
                <a:solidFill>
                  <a:srgbClr val="1F1F1F"/>
                </a:solidFill>
                <a:latin typeface="Calibri" panose="020F0502020204030204" pitchFamily="34" charset="0"/>
                <a:cs typeface="Calibri" panose="020F0502020204030204" pitchFamily="34" charset="0"/>
              </a:rPr>
              <a:t>Addressing Potential Socioeconomic Factors</a:t>
            </a:r>
          </a:p>
          <a:p>
            <a:pPr marL="342900" indent="-342900">
              <a:lnSpc>
                <a:spcPct val="107000"/>
              </a:lnSpc>
              <a:spcAft>
                <a:spcPts val="800"/>
              </a:spcAft>
              <a:buFont typeface="Symbol" panose="05050102010706020507" pitchFamily="18" charset="2"/>
              <a:buChar char=""/>
            </a:pPr>
            <a:r>
              <a:rPr lang="en-US" sz="1600" dirty="0">
                <a:solidFill>
                  <a:srgbClr val="1F1F1F"/>
                </a:solidFill>
                <a:latin typeface="Calibri" panose="020F0502020204030204" pitchFamily="34" charset="0"/>
                <a:cs typeface="Calibri" panose="020F0502020204030204" pitchFamily="34" charset="0"/>
              </a:rPr>
              <a:t>Community Engagement and Crime Prevention</a:t>
            </a:r>
          </a:p>
          <a:p>
            <a:pPr marL="342900" indent="-342900">
              <a:lnSpc>
                <a:spcPct val="107000"/>
              </a:lnSpc>
              <a:spcAft>
                <a:spcPts val="800"/>
              </a:spcAft>
              <a:buFont typeface="Symbol" panose="05050102010706020507" pitchFamily="18" charset="2"/>
              <a:buChar char=""/>
            </a:pPr>
            <a:r>
              <a:rPr lang="en-GB" sz="1600" dirty="0">
                <a:solidFill>
                  <a:srgbClr val="1F1F1F"/>
                </a:solidFill>
                <a:latin typeface="Calibri" panose="020F0502020204030204" pitchFamily="34" charset="0"/>
                <a:cs typeface="Calibri" panose="020F0502020204030204" pitchFamily="34" charset="0"/>
                <a:sym typeface="Azeret Mono"/>
              </a:rPr>
              <a:t>Focus on Rehabilitation and Reintegration</a:t>
            </a:r>
          </a:p>
          <a:p>
            <a:pPr marL="342900" indent="-342900">
              <a:lnSpc>
                <a:spcPct val="107000"/>
              </a:lnSpc>
              <a:spcAft>
                <a:spcPts val="800"/>
              </a:spcAft>
              <a:buFont typeface="Symbol" panose="05050102010706020507" pitchFamily="18" charset="2"/>
              <a:buChar char=""/>
            </a:pPr>
            <a:r>
              <a:rPr lang="en-GB" sz="1600" dirty="0">
                <a:solidFill>
                  <a:srgbClr val="1F1F1F"/>
                </a:solidFill>
                <a:latin typeface="Calibri" panose="020F0502020204030204" pitchFamily="34" charset="0"/>
                <a:cs typeface="Calibri" panose="020F0502020204030204" pitchFamily="34" charset="0"/>
              </a:rPr>
              <a:t>Invest in Data-Driven Policing</a:t>
            </a:r>
          </a:p>
          <a:p>
            <a:pPr marL="342900" indent="-342900">
              <a:lnSpc>
                <a:spcPct val="107000"/>
              </a:lnSpc>
              <a:spcAft>
                <a:spcPts val="800"/>
              </a:spcAft>
              <a:buFont typeface="Symbol" panose="05050102010706020507" pitchFamily="18" charset="2"/>
              <a:buChar char=""/>
            </a:pPr>
            <a:r>
              <a:rPr lang="en-AU" sz="1600" dirty="0">
                <a:solidFill>
                  <a:srgbClr val="1F1F1F"/>
                </a:solidFill>
                <a:latin typeface="Calibri" panose="020F0502020204030204" pitchFamily="34" charset="0"/>
                <a:cs typeface="Calibri" panose="020F0502020204030204" pitchFamily="34" charset="0"/>
              </a:rPr>
              <a:t>Exploring additional economic variables such as change in RBA interest rate and real GDP over the years.</a:t>
            </a:r>
          </a:p>
          <a:p>
            <a:pPr marL="342900" indent="-342900">
              <a:lnSpc>
                <a:spcPct val="107000"/>
              </a:lnSpc>
              <a:spcAft>
                <a:spcPts val="800"/>
              </a:spcAft>
              <a:buFont typeface="Symbol" panose="05050102010706020507" pitchFamily="18" charset="2"/>
              <a:buChar char=""/>
            </a:pPr>
            <a:r>
              <a:rPr lang="en-AU" sz="1600" dirty="0">
                <a:solidFill>
                  <a:srgbClr val="1F1F1F"/>
                </a:solidFill>
                <a:latin typeface="Calibri" panose="020F0502020204030204" pitchFamily="34" charset="0"/>
                <a:cs typeface="Calibri" panose="020F0502020204030204" pitchFamily="34" charset="0"/>
              </a:rPr>
              <a:t>Gaining access to a larger historic dataset for a more robust analysis</a:t>
            </a:r>
          </a:p>
          <a:p>
            <a:pPr marL="342900" indent="-342900">
              <a:lnSpc>
                <a:spcPct val="107000"/>
              </a:lnSpc>
              <a:spcAft>
                <a:spcPts val="800"/>
              </a:spcAft>
              <a:buFont typeface="Symbol" panose="05050102010706020507" pitchFamily="18" charset="2"/>
              <a:buChar char=""/>
            </a:pPr>
            <a:endParaRPr lang="en-AU" sz="1400" kern="100" dirty="0">
              <a:latin typeface="Calibri" panose="020F0502020204030204" pitchFamily="34" charset="0"/>
              <a:ea typeface="Calibri" panose="020F0502020204030204" pitchFamily="34" charset="0"/>
              <a:cs typeface="Arial" panose="020B0604020202020204" pitchFamily="34" charset="0"/>
            </a:endParaRPr>
          </a:p>
        </p:txBody>
      </p:sp>
      <p:pic>
        <p:nvPicPr>
          <p:cNvPr id="5" name="Picture 4" descr="A group of people standing next to a computer screen&#10;&#10;Description automatically generated">
            <a:extLst>
              <a:ext uri="{FF2B5EF4-FFF2-40B4-BE49-F238E27FC236}">
                <a16:creationId xmlns:a16="http://schemas.microsoft.com/office/drawing/2014/main" id="{6D4E8245-4242-0C10-FD2B-48A375CEAB72}"/>
              </a:ext>
            </a:extLst>
          </p:cNvPr>
          <p:cNvPicPr>
            <a:picLocks noChangeAspect="1"/>
          </p:cNvPicPr>
          <p:nvPr/>
        </p:nvPicPr>
        <p:blipFill>
          <a:blip r:embed="rId3"/>
          <a:stretch>
            <a:fillRect/>
          </a:stretch>
        </p:blipFill>
        <p:spPr>
          <a:xfrm>
            <a:off x="4938638" y="729304"/>
            <a:ext cx="3546665" cy="2364638"/>
          </a:xfrm>
          <a:prstGeom prst="rect">
            <a:avLst/>
          </a:prstGeom>
        </p:spPr>
      </p:pic>
    </p:spTree>
    <p:extLst>
      <p:ext uri="{BB962C8B-B14F-4D97-AF65-F5344CB8AC3E}">
        <p14:creationId xmlns:p14="http://schemas.microsoft.com/office/powerpoint/2010/main" val="3643517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71"/>
          <p:cNvSpPr txBox="1">
            <a:spLocks noGrp="1"/>
          </p:cNvSpPr>
          <p:nvPr>
            <p:ph type="title"/>
          </p:nvPr>
        </p:nvSpPr>
        <p:spPr>
          <a:xfrm>
            <a:off x="2115706" y="1007663"/>
            <a:ext cx="48528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1832" name="Google Shape;1832;p71"/>
          <p:cNvSpPr txBox="1">
            <a:spLocks noGrp="1"/>
          </p:cNvSpPr>
          <p:nvPr>
            <p:ph type="subTitle" idx="1"/>
          </p:nvPr>
        </p:nvSpPr>
        <p:spPr>
          <a:xfrm>
            <a:off x="2145547" y="1841450"/>
            <a:ext cx="48528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b="1" dirty="0">
                <a:latin typeface="Azeret Mono"/>
                <a:ea typeface="Azeret Mono"/>
                <a:cs typeface="Azeret Mono"/>
                <a:sym typeface="Azeret Mono"/>
              </a:rPr>
              <a:t>Do you have any questions?</a:t>
            </a:r>
            <a:endParaRPr sz="1900" b="1" dirty="0">
              <a:latin typeface="Azeret Mono"/>
              <a:ea typeface="Azeret Mono"/>
              <a:cs typeface="Azeret Mono"/>
              <a:sym typeface="Azeret Mono"/>
            </a:endParaRPr>
          </a:p>
        </p:txBody>
      </p:sp>
      <p:grpSp>
        <p:nvGrpSpPr>
          <p:cNvPr id="1846" name="Google Shape;1846;p71"/>
          <p:cNvGrpSpPr/>
          <p:nvPr/>
        </p:nvGrpSpPr>
        <p:grpSpPr>
          <a:xfrm>
            <a:off x="206600" y="179025"/>
            <a:ext cx="8180825" cy="4850600"/>
            <a:chOff x="206600" y="179025"/>
            <a:chExt cx="8180825" cy="4850600"/>
          </a:xfrm>
        </p:grpSpPr>
        <p:cxnSp>
          <p:nvCxnSpPr>
            <p:cNvPr id="1847" name="Google Shape;1847;p71"/>
            <p:cNvCxnSpPr/>
            <p:nvPr/>
          </p:nvCxnSpPr>
          <p:spPr>
            <a:xfrm>
              <a:off x="3731975" y="179025"/>
              <a:ext cx="3970200" cy="95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48" name="Google Shape;1848;p71"/>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49" name="Google Shape;1849;p71"/>
            <p:cNvCxnSpPr/>
            <p:nvPr/>
          </p:nvCxnSpPr>
          <p:spPr>
            <a:xfrm>
              <a:off x="274100" y="1281425"/>
              <a:ext cx="589200" cy="3748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50" name="Google Shape;1850;p71"/>
            <p:cNvCxnSpPr/>
            <p:nvPr/>
          </p:nvCxnSpPr>
          <p:spPr>
            <a:xfrm rot="10800000" flipH="1">
              <a:off x="904525" y="4365050"/>
              <a:ext cx="7482900" cy="6510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51" name="Google Shape;1851;p71"/>
            <p:cNvCxnSpPr/>
            <p:nvPr/>
          </p:nvCxnSpPr>
          <p:spPr>
            <a:xfrm rot="10800000">
              <a:off x="7695475" y="253550"/>
              <a:ext cx="678900" cy="4074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852" name="Google Shape;1852;p71"/>
          <p:cNvGrpSpPr/>
          <p:nvPr/>
        </p:nvGrpSpPr>
        <p:grpSpPr>
          <a:xfrm>
            <a:off x="7548800" y="-12"/>
            <a:ext cx="255275" cy="412200"/>
            <a:chOff x="5682925" y="3195675"/>
            <a:chExt cx="255275" cy="412200"/>
          </a:xfrm>
        </p:grpSpPr>
        <p:sp>
          <p:nvSpPr>
            <p:cNvPr id="1853" name="Google Shape;1853;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71"/>
          <p:cNvGrpSpPr/>
          <p:nvPr/>
        </p:nvGrpSpPr>
        <p:grpSpPr>
          <a:xfrm>
            <a:off x="149775" y="882013"/>
            <a:ext cx="255275" cy="412200"/>
            <a:chOff x="5682925" y="3195675"/>
            <a:chExt cx="255275" cy="412200"/>
          </a:xfrm>
        </p:grpSpPr>
        <p:sp>
          <p:nvSpPr>
            <p:cNvPr id="1861" name="Google Shape;1861;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8" name="Google Shape;1868;p71"/>
          <p:cNvGrpSpPr/>
          <p:nvPr/>
        </p:nvGrpSpPr>
        <p:grpSpPr>
          <a:xfrm>
            <a:off x="8220913" y="4022913"/>
            <a:ext cx="255275" cy="412200"/>
            <a:chOff x="5682925" y="3195675"/>
            <a:chExt cx="255275" cy="412200"/>
          </a:xfrm>
        </p:grpSpPr>
        <p:sp>
          <p:nvSpPr>
            <p:cNvPr id="1869" name="Google Shape;1869;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71"/>
          <p:cNvGrpSpPr/>
          <p:nvPr/>
        </p:nvGrpSpPr>
        <p:grpSpPr>
          <a:xfrm>
            <a:off x="3662550" y="-12"/>
            <a:ext cx="255288" cy="412200"/>
            <a:chOff x="5682925" y="3195675"/>
            <a:chExt cx="255288" cy="412200"/>
          </a:xfrm>
        </p:grpSpPr>
        <p:sp>
          <p:nvSpPr>
            <p:cNvPr id="1877" name="Google Shape;1877;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71"/>
          <p:cNvGrpSpPr/>
          <p:nvPr/>
        </p:nvGrpSpPr>
        <p:grpSpPr>
          <a:xfrm>
            <a:off x="770125" y="4731288"/>
            <a:ext cx="255288" cy="412200"/>
            <a:chOff x="5682925" y="3195675"/>
            <a:chExt cx="255288" cy="412200"/>
          </a:xfrm>
        </p:grpSpPr>
        <p:sp>
          <p:nvSpPr>
            <p:cNvPr id="1885" name="Google Shape;1885;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65063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r>
              <a:rPr lang="en" sz="3200" dirty="0">
                <a:solidFill>
                  <a:schemeClr val="lt2"/>
                </a:solidFill>
              </a:rPr>
              <a:t>Research Questions:</a:t>
            </a:r>
            <a:endParaRPr sz="3200" dirty="0">
              <a:solidFill>
                <a:schemeClr val="lt2"/>
              </a:solidFill>
            </a:endParaRPr>
          </a:p>
        </p:txBody>
      </p:sp>
      <p:sp>
        <p:nvSpPr>
          <p:cNvPr id="1103" name="Google Shape;1103;p40"/>
          <p:cNvSpPr txBox="1">
            <a:spLocks noGrp="1"/>
          </p:cNvSpPr>
          <p:nvPr>
            <p:ph type="title" idx="7"/>
          </p:nvPr>
        </p:nvSpPr>
        <p:spPr>
          <a:xfrm>
            <a:off x="720000" y="119537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104" name="Google Shape;1104;p40"/>
          <p:cNvSpPr txBox="1">
            <a:spLocks noGrp="1"/>
          </p:cNvSpPr>
          <p:nvPr>
            <p:ph type="title" idx="8"/>
          </p:nvPr>
        </p:nvSpPr>
        <p:spPr>
          <a:xfrm>
            <a:off x="719951" y="358588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105" name="Google Shape;1105;p40"/>
          <p:cNvSpPr txBox="1">
            <a:spLocks noGrp="1"/>
          </p:cNvSpPr>
          <p:nvPr>
            <p:ph type="title" idx="9"/>
          </p:nvPr>
        </p:nvSpPr>
        <p:spPr>
          <a:xfrm>
            <a:off x="719951" y="199545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719951" y="278378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09" name="Google Shape;1109;p40"/>
          <p:cNvSpPr txBox="1">
            <a:spLocks noGrp="1"/>
          </p:cNvSpPr>
          <p:nvPr>
            <p:ph type="subTitle" idx="16"/>
          </p:nvPr>
        </p:nvSpPr>
        <p:spPr>
          <a:xfrm>
            <a:off x="1726050" y="1426026"/>
            <a:ext cx="6662009"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AU" sz="1800" b="0" kern="100" dirty="0">
                <a:effectLst/>
                <a:latin typeface="Calibri" panose="020F0502020204030204" pitchFamily="34" charset="0"/>
                <a:ea typeface="Calibri" panose="020F0502020204030204" pitchFamily="34" charset="0"/>
                <a:cs typeface="Arial" panose="020B0604020202020204" pitchFamily="34" charset="0"/>
              </a:rPr>
              <a:t>Find the distribution of crime rate by all Local Government Area(LGA)s in Victoria</a:t>
            </a:r>
            <a:r>
              <a:rPr lang="en-AU" sz="1800" b="0" kern="100" dirty="0">
                <a:latin typeface="Calibri" panose="020F0502020204030204" pitchFamily="34" charset="0"/>
                <a:ea typeface="Calibri" panose="020F0502020204030204" pitchFamily="34" charset="0"/>
                <a:cs typeface="Arial" panose="020B0604020202020204" pitchFamily="34" charset="0"/>
              </a:rPr>
              <a:t>?</a:t>
            </a:r>
            <a:endParaRPr lang="en-GB" sz="1800" b="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0" name="Google Shape;1110;p40"/>
          <p:cNvSpPr txBox="1">
            <a:spLocks noGrp="1"/>
          </p:cNvSpPr>
          <p:nvPr>
            <p:ph type="subTitle" idx="17"/>
          </p:nvPr>
        </p:nvSpPr>
        <p:spPr>
          <a:xfrm>
            <a:off x="1634401" y="2108613"/>
            <a:ext cx="6662008" cy="484800"/>
          </a:xfrm>
          <a:prstGeom prst="rect">
            <a:avLst/>
          </a:prstGeom>
          <a:ln>
            <a:noFill/>
          </a:ln>
        </p:spPr>
        <p:txBody>
          <a:bodyPr spcFirstLastPara="1" wrap="square" lIns="91425" tIns="91425" rIns="91425" bIns="91425" anchor="b" anchorCtr="0">
            <a:noAutofit/>
          </a:bodyPr>
          <a:lstStyle/>
          <a:p>
            <a:pPr marL="139700" indent="0" algn="l"/>
            <a:r>
              <a:rPr lang="en-US" sz="1800" b="0" kern="100" dirty="0">
                <a:latin typeface="Calibri" panose="020F0502020204030204" pitchFamily="34" charset="0"/>
                <a:cs typeface="Arial" panose="020B0604020202020204" pitchFamily="34" charset="0"/>
              </a:rPr>
              <a:t>Which LGAs have the highest crime rates and how has it changed over the past 10 years?</a:t>
            </a:r>
          </a:p>
        </p:txBody>
      </p:sp>
      <p:sp>
        <p:nvSpPr>
          <p:cNvPr id="1111" name="Google Shape;1111;p40"/>
          <p:cNvSpPr txBox="1">
            <a:spLocks noGrp="1"/>
          </p:cNvSpPr>
          <p:nvPr>
            <p:ph type="subTitle" idx="18"/>
          </p:nvPr>
        </p:nvSpPr>
        <p:spPr>
          <a:xfrm>
            <a:off x="1768883" y="2988987"/>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AU" sz="1800" b="0" kern="100" dirty="0">
                <a:effectLst/>
                <a:latin typeface="Calibri" panose="020F0502020204030204" pitchFamily="34" charset="0"/>
                <a:ea typeface="Calibri" panose="020F0502020204030204" pitchFamily="34" charset="0"/>
                <a:cs typeface="Arial" panose="020B0604020202020204" pitchFamily="34" charset="0"/>
              </a:rPr>
              <a:t>What are the major divisions of crime in Victoria and how has it changed over the past 10 Years?</a:t>
            </a:r>
            <a:endParaRPr lang="en-GB" sz="1800" b="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3" name="Google Shape;1113;p40"/>
          <p:cNvSpPr txBox="1">
            <a:spLocks noGrp="1"/>
          </p:cNvSpPr>
          <p:nvPr>
            <p:ph type="subTitle" idx="20"/>
          </p:nvPr>
        </p:nvSpPr>
        <p:spPr>
          <a:xfrm>
            <a:off x="1634401" y="3707979"/>
            <a:ext cx="6662007" cy="484800"/>
          </a:xfrm>
          <a:prstGeom prst="rect">
            <a:avLst/>
          </a:prstGeom>
          <a:ln>
            <a:noFill/>
          </a:ln>
        </p:spPr>
        <p:txBody>
          <a:bodyPr spcFirstLastPara="1" wrap="square" lIns="91425" tIns="91425" rIns="91425" bIns="91425" anchor="b" anchorCtr="0">
            <a:noAutofit/>
          </a:bodyPr>
          <a:lstStyle/>
          <a:p>
            <a:pPr marL="139700" indent="0" algn="l"/>
            <a:r>
              <a:rPr lang="en-US" sz="1800" b="0" kern="100" dirty="0">
                <a:latin typeface="Calibri" panose="020F0502020204030204" pitchFamily="34" charset="0"/>
                <a:cs typeface="Arial" panose="020B0604020202020204" pitchFamily="34" charset="0"/>
              </a:rPr>
              <a:t>Do economic factors, such as unemployment rate and inflation rate, affect crime rates?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1057524" y="1133314"/>
            <a:ext cx="7796253" cy="824459"/>
          </a:xfrm>
          <a:prstGeom prst="rect">
            <a:avLst/>
          </a:prstGeom>
        </p:spPr>
        <p:txBody>
          <a:bodyPr spcFirstLastPara="1" wrap="square" lIns="91425" tIns="91425" rIns="91425" bIns="91425" anchor="b" anchorCtr="0">
            <a:noAutofit/>
          </a:bodyPr>
          <a:lstStyle/>
          <a:p>
            <a:pPr marL="0" lvl="0" indent="0" algn="l"/>
            <a:r>
              <a:rPr lang="en-AU" sz="3200" dirty="0"/>
              <a:t>Data Sources/ Data sets used:</a:t>
            </a:r>
            <a:endParaRPr sz="3200" dirty="0"/>
          </a:p>
        </p:txBody>
      </p:sp>
      <p:sp>
        <p:nvSpPr>
          <p:cNvPr id="1091" name="Google Shape;1091;p39"/>
          <p:cNvSpPr txBox="1">
            <a:spLocks noGrp="1"/>
          </p:cNvSpPr>
          <p:nvPr>
            <p:ph type="subTitle" idx="1"/>
          </p:nvPr>
        </p:nvSpPr>
        <p:spPr>
          <a:xfrm>
            <a:off x="1198804" y="1545544"/>
            <a:ext cx="7200917" cy="2931040"/>
          </a:xfrm>
          <a:prstGeom prst="rect">
            <a:avLst/>
          </a:prstGeom>
          <a:ln>
            <a:noFill/>
          </a:ln>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Crime Statistics Agency</a:t>
            </a:r>
          </a:p>
          <a:p>
            <a:pPr marL="0" lvl="0" indent="0" algn="l" rtl="0">
              <a:lnSpc>
                <a:spcPct val="200000"/>
              </a:lnSpc>
              <a:spcBef>
                <a:spcPts val="0"/>
              </a:spcBef>
              <a:spcAft>
                <a:spcPts val="0"/>
              </a:spcAft>
            </a:pPr>
            <a:r>
              <a:rPr lang="en-US" u="sng" dirty="0">
                <a:latin typeface="Calibri" panose="020F0502020204030204" pitchFamily="34" charset="0"/>
                <a:ea typeface="Calibri" panose="020F0502020204030204" pitchFamily="34" charset="0"/>
                <a:cs typeface="Calibri" panose="020F0502020204030204" pitchFamily="34" charset="0"/>
                <a:hlinkClick r:id="rId3" tooltip="Open file in new window">
                  <a:extLst>
                    <a:ext uri="{A12FA001-AC4F-418D-AE19-62706E023703}">
                      <ahyp:hlinkClr xmlns:ahyp="http://schemas.microsoft.com/office/drawing/2018/hyperlinkcolor" val="tx"/>
                    </a:ext>
                  </a:extLst>
                </a:hlinkClick>
              </a:rPr>
              <a:t>Data Tables LGA Criminal Incidents Year Ending December 2023 (XLSX, 17.29 MB)</a:t>
            </a:r>
            <a:r>
              <a:rPr lang="en-GB" u="sng" dirty="0">
                <a:latin typeface="Calibri" panose="020F0502020204030204" pitchFamily="34" charset="0"/>
                <a:ea typeface="Calibri" panose="020F0502020204030204" pitchFamily="34" charset="0"/>
                <a:cs typeface="Calibri" panose="020F0502020204030204" pitchFamily="34" charset="0"/>
              </a:rPr>
              <a:t> </a:t>
            </a:r>
          </a:p>
          <a:p>
            <a:pPr marL="285750" lvl="0" indent="-285750" algn="l" rtl="0">
              <a:lnSpc>
                <a:spcPct val="200000"/>
              </a:lnSpc>
              <a:spcBef>
                <a:spcPts val="0"/>
              </a:spcBef>
              <a:spcAft>
                <a:spcPts val="0"/>
              </a:spcAf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Australian Bureau of Statistics</a:t>
            </a:r>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lgn="l">
              <a:lnSpc>
                <a:spcPct val="200000"/>
              </a:lnSpc>
            </a:pPr>
            <a:r>
              <a:rPr lang="en-US" u="sng" dirty="0" err="1">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Labour</a:t>
            </a:r>
            <a:r>
              <a:rPr lang="en-US" u="sng" dirty="0">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Force, Australia, February 2024</a:t>
            </a:r>
            <a:endParaRPr lang="en-US" u="sng" dirty="0">
              <a:latin typeface="Calibri" panose="020F0502020204030204" pitchFamily="34" charset="0"/>
              <a:ea typeface="Calibri" panose="020F0502020204030204" pitchFamily="34" charset="0"/>
              <a:cs typeface="Calibri" panose="020F0502020204030204" pitchFamily="34" charset="0"/>
            </a:endParaRPr>
          </a:p>
          <a:p>
            <a:pPr marL="0" indent="0" algn="l">
              <a:lnSpc>
                <a:spcPct val="200000"/>
              </a:lnSpc>
            </a:pPr>
            <a:r>
              <a:rPr lang="en-GB" u="sng"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Consumer Price Index, Australia, December Quarter 2023</a:t>
            </a:r>
            <a:endParaRPr u="sng" dirty="0">
              <a:latin typeface="Calibri" panose="020F0502020204030204" pitchFamily="34" charset="0"/>
              <a:ea typeface="Calibri" panose="020F0502020204030204" pitchFamily="34" charset="0"/>
              <a:cs typeface="Calibri" panose="020F0502020204030204" pitchFamily="34" charset="0"/>
            </a:endParaRPr>
          </a:p>
        </p:txBody>
      </p:sp>
      <p:pic>
        <p:nvPicPr>
          <p:cNvPr id="6" name="Google Shape;1175;p43">
            <a:extLst>
              <a:ext uri="{FF2B5EF4-FFF2-40B4-BE49-F238E27FC236}">
                <a16:creationId xmlns:a16="http://schemas.microsoft.com/office/drawing/2014/main" id="{3341C597-540E-4E01-0372-56976AAF7790}"/>
              </a:ext>
            </a:extLst>
          </p:cNvPr>
          <p:cNvPicPr preferRelativeResize="0">
            <a:picLocks/>
          </p:cNvPicPr>
          <p:nvPr/>
        </p:nvPicPr>
        <p:blipFill rotWithShape="1">
          <a:blip r:embed="rId6">
            <a:alphaModFix/>
          </a:blip>
          <a:srcRect l="2177" t="23169" r="23336" b="128"/>
          <a:stretch/>
        </p:blipFill>
        <p:spPr>
          <a:xfrm>
            <a:off x="6365020" y="2802834"/>
            <a:ext cx="1904337" cy="1263012"/>
          </a:xfrm>
          <a:prstGeom prst="rect">
            <a:avLst/>
          </a:prstGeom>
        </p:spPr>
      </p:pic>
    </p:spTree>
    <p:extLst>
      <p:ext uri="{BB962C8B-B14F-4D97-AF65-F5344CB8AC3E}">
        <p14:creationId xmlns:p14="http://schemas.microsoft.com/office/powerpoint/2010/main" val="2101461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612288" y="408119"/>
            <a:ext cx="7704000" cy="572700"/>
          </a:xfrm>
          <a:prstGeom prst="rect">
            <a:avLst/>
          </a:prstGeom>
          <a:ln>
            <a:noFill/>
          </a:ln>
        </p:spPr>
        <p:txBody>
          <a:bodyPr spcFirstLastPara="1" wrap="square" lIns="91425" tIns="91425" rIns="91425" bIns="91425" anchor="t" anchorCtr="0">
            <a:noAutofit/>
          </a:bodyPr>
          <a:lstStyle/>
          <a:p>
            <a:pPr algn="l"/>
            <a:r>
              <a:rPr lang="en" sz="3200" dirty="0">
                <a:solidFill>
                  <a:schemeClr val="lt2"/>
                </a:solidFill>
              </a:rPr>
              <a:t>Limitations of the Data set:</a:t>
            </a:r>
            <a:endParaRPr sz="3200" dirty="0">
              <a:solidFill>
                <a:schemeClr val="lt2"/>
              </a:solidFill>
            </a:endParaRPr>
          </a:p>
        </p:txBody>
      </p:sp>
      <p:sp>
        <p:nvSpPr>
          <p:cNvPr id="1103" name="Google Shape;1103;p40"/>
          <p:cNvSpPr txBox="1">
            <a:spLocks noGrp="1"/>
          </p:cNvSpPr>
          <p:nvPr>
            <p:ph type="title" idx="7"/>
          </p:nvPr>
        </p:nvSpPr>
        <p:spPr>
          <a:xfrm>
            <a:off x="355615" y="119537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105" name="Google Shape;1105;p40"/>
          <p:cNvSpPr txBox="1">
            <a:spLocks noGrp="1"/>
          </p:cNvSpPr>
          <p:nvPr>
            <p:ph type="title" idx="9"/>
          </p:nvPr>
        </p:nvSpPr>
        <p:spPr>
          <a:xfrm>
            <a:off x="355566" y="199545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355566" y="278378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10" name="Google Shape;1110;p40"/>
          <p:cNvSpPr txBox="1">
            <a:spLocks noGrp="1"/>
          </p:cNvSpPr>
          <p:nvPr>
            <p:ph type="subTitle" idx="17"/>
          </p:nvPr>
        </p:nvSpPr>
        <p:spPr>
          <a:xfrm>
            <a:off x="1354910" y="1229335"/>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Unavailability of crime statistics data for more than 10 years</a:t>
            </a: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1" name="Google Shape;1111;p40"/>
          <p:cNvSpPr txBox="1">
            <a:spLocks noGrp="1"/>
          </p:cNvSpPr>
          <p:nvPr>
            <p:ph type="subTitle" idx="18"/>
          </p:nvPr>
        </p:nvSpPr>
        <p:spPr>
          <a:xfrm>
            <a:off x="1354910" y="2210421"/>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700" kern="100" dirty="0">
                <a:effectLst/>
                <a:latin typeface="Calibri" panose="020F0502020204030204" pitchFamily="34" charset="0"/>
                <a:ea typeface="Calibri" panose="020F0502020204030204" pitchFamily="34" charset="0"/>
                <a:cs typeface="Arial" panose="020B0604020202020204" pitchFamily="34" charset="0"/>
              </a:rPr>
              <a:t>No thorough breakdown of different crime statistics (such as gender, age groups)</a:t>
            </a:r>
            <a:endParaRPr lang="en-GB" sz="17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2" name="Google Shape;2050;p72">
            <a:extLst>
              <a:ext uri="{FF2B5EF4-FFF2-40B4-BE49-F238E27FC236}">
                <a16:creationId xmlns:a16="http://schemas.microsoft.com/office/drawing/2014/main" id="{47D106D1-435A-91D9-28C0-CD56BE7C997D}"/>
              </a:ext>
            </a:extLst>
          </p:cNvPr>
          <p:cNvGrpSpPr/>
          <p:nvPr/>
        </p:nvGrpSpPr>
        <p:grpSpPr>
          <a:xfrm>
            <a:off x="5919408" y="3370535"/>
            <a:ext cx="1816372" cy="1816678"/>
            <a:chOff x="3984680" y="4051649"/>
            <a:chExt cx="425919" cy="425991"/>
          </a:xfrm>
        </p:grpSpPr>
        <p:sp>
          <p:nvSpPr>
            <p:cNvPr id="3" name="Google Shape;2051;p72">
              <a:extLst>
                <a:ext uri="{FF2B5EF4-FFF2-40B4-BE49-F238E27FC236}">
                  <a16:creationId xmlns:a16="http://schemas.microsoft.com/office/drawing/2014/main" id="{D01F00E5-1F93-AE2D-B9DA-FC9666EA744E}"/>
                </a:ext>
              </a:extLst>
            </p:cNvPr>
            <p:cNvSpPr/>
            <p:nvPr/>
          </p:nvSpPr>
          <p:spPr>
            <a:xfrm>
              <a:off x="4005997" y="4071822"/>
              <a:ext cx="388435" cy="375165"/>
            </a:xfrm>
            <a:custGeom>
              <a:avLst/>
              <a:gdLst/>
              <a:ahLst/>
              <a:cxnLst/>
              <a:rect l="l" t="t" r="r" b="b"/>
              <a:pathLst>
                <a:path w="10860" h="10489" extrusionOk="0">
                  <a:moveTo>
                    <a:pt x="4906" y="5225"/>
                  </a:moveTo>
                  <a:lnTo>
                    <a:pt x="5215" y="6154"/>
                  </a:lnTo>
                  <a:cubicBezTo>
                    <a:pt x="5263" y="6249"/>
                    <a:pt x="5358" y="6345"/>
                    <a:pt x="5477" y="6368"/>
                  </a:cubicBezTo>
                  <a:cubicBezTo>
                    <a:pt x="5505" y="6374"/>
                    <a:pt x="5535" y="6377"/>
                    <a:pt x="5564" y="6377"/>
                  </a:cubicBezTo>
                  <a:cubicBezTo>
                    <a:pt x="5660" y="6377"/>
                    <a:pt x="5756" y="6346"/>
                    <a:pt x="5811" y="6273"/>
                  </a:cubicBezTo>
                  <a:cubicBezTo>
                    <a:pt x="5882" y="6202"/>
                    <a:pt x="5954" y="6154"/>
                    <a:pt x="6049" y="6130"/>
                  </a:cubicBezTo>
                  <a:cubicBezTo>
                    <a:pt x="6109" y="6100"/>
                    <a:pt x="6173" y="6087"/>
                    <a:pt x="6238" y="6087"/>
                  </a:cubicBezTo>
                  <a:cubicBezTo>
                    <a:pt x="6327" y="6087"/>
                    <a:pt x="6418" y="6113"/>
                    <a:pt x="6501" y="6154"/>
                  </a:cubicBezTo>
                  <a:cubicBezTo>
                    <a:pt x="6620" y="6226"/>
                    <a:pt x="6692" y="6321"/>
                    <a:pt x="6763" y="6440"/>
                  </a:cubicBezTo>
                  <a:cubicBezTo>
                    <a:pt x="6668" y="6535"/>
                    <a:pt x="6620" y="6654"/>
                    <a:pt x="6620" y="6797"/>
                  </a:cubicBezTo>
                  <a:lnTo>
                    <a:pt x="6620" y="7083"/>
                  </a:lnTo>
                  <a:cubicBezTo>
                    <a:pt x="6573" y="7131"/>
                    <a:pt x="6501" y="7154"/>
                    <a:pt x="6454" y="7178"/>
                  </a:cubicBezTo>
                  <a:cubicBezTo>
                    <a:pt x="6359" y="7226"/>
                    <a:pt x="6239" y="7226"/>
                    <a:pt x="6144" y="7226"/>
                  </a:cubicBezTo>
                  <a:cubicBezTo>
                    <a:pt x="6124" y="7222"/>
                    <a:pt x="6103" y="7220"/>
                    <a:pt x="6083" y="7220"/>
                  </a:cubicBezTo>
                  <a:cubicBezTo>
                    <a:pt x="5985" y="7220"/>
                    <a:pt x="5890" y="7266"/>
                    <a:pt x="5811" y="7345"/>
                  </a:cubicBezTo>
                  <a:cubicBezTo>
                    <a:pt x="5739" y="7440"/>
                    <a:pt x="5716" y="7559"/>
                    <a:pt x="5739" y="7678"/>
                  </a:cubicBezTo>
                  <a:lnTo>
                    <a:pt x="6001" y="8417"/>
                  </a:lnTo>
                  <a:cubicBezTo>
                    <a:pt x="6025" y="8464"/>
                    <a:pt x="6025" y="8512"/>
                    <a:pt x="6001" y="8559"/>
                  </a:cubicBezTo>
                  <a:cubicBezTo>
                    <a:pt x="5977" y="8607"/>
                    <a:pt x="5930" y="8631"/>
                    <a:pt x="5906" y="8655"/>
                  </a:cubicBezTo>
                  <a:lnTo>
                    <a:pt x="2882" y="9679"/>
                  </a:lnTo>
                  <a:cubicBezTo>
                    <a:pt x="2834" y="9679"/>
                    <a:pt x="2786" y="9679"/>
                    <a:pt x="2739" y="9655"/>
                  </a:cubicBezTo>
                  <a:cubicBezTo>
                    <a:pt x="2691" y="9655"/>
                    <a:pt x="2667" y="9607"/>
                    <a:pt x="2643" y="9560"/>
                  </a:cubicBezTo>
                  <a:lnTo>
                    <a:pt x="1572" y="6368"/>
                  </a:lnTo>
                  <a:lnTo>
                    <a:pt x="2477" y="6059"/>
                  </a:lnTo>
                  <a:lnTo>
                    <a:pt x="2477" y="6059"/>
                  </a:lnTo>
                  <a:cubicBezTo>
                    <a:pt x="2453" y="6226"/>
                    <a:pt x="2477" y="6416"/>
                    <a:pt x="2524" y="6559"/>
                  </a:cubicBezTo>
                  <a:cubicBezTo>
                    <a:pt x="2682" y="6913"/>
                    <a:pt x="3018" y="7137"/>
                    <a:pt x="3385" y="7137"/>
                  </a:cubicBezTo>
                  <a:cubicBezTo>
                    <a:pt x="3463" y="7137"/>
                    <a:pt x="3541" y="7127"/>
                    <a:pt x="3620" y="7107"/>
                  </a:cubicBezTo>
                  <a:cubicBezTo>
                    <a:pt x="3858" y="7035"/>
                    <a:pt x="4072" y="6892"/>
                    <a:pt x="4191" y="6654"/>
                  </a:cubicBezTo>
                  <a:cubicBezTo>
                    <a:pt x="4310" y="6440"/>
                    <a:pt x="4334" y="6154"/>
                    <a:pt x="4263" y="5916"/>
                  </a:cubicBezTo>
                  <a:cubicBezTo>
                    <a:pt x="4215" y="5773"/>
                    <a:pt x="4120" y="5654"/>
                    <a:pt x="4001" y="5559"/>
                  </a:cubicBezTo>
                  <a:lnTo>
                    <a:pt x="4906" y="5225"/>
                  </a:lnTo>
                  <a:close/>
                  <a:moveTo>
                    <a:pt x="7263" y="1"/>
                  </a:moveTo>
                  <a:cubicBezTo>
                    <a:pt x="7201" y="1"/>
                    <a:pt x="7137" y="12"/>
                    <a:pt x="7073" y="34"/>
                  </a:cubicBezTo>
                  <a:lnTo>
                    <a:pt x="4453" y="915"/>
                  </a:lnTo>
                  <a:cubicBezTo>
                    <a:pt x="4358" y="963"/>
                    <a:pt x="4310" y="1058"/>
                    <a:pt x="4334" y="1153"/>
                  </a:cubicBezTo>
                  <a:cubicBezTo>
                    <a:pt x="4369" y="1223"/>
                    <a:pt x="4430" y="1267"/>
                    <a:pt x="4497" y="1267"/>
                  </a:cubicBezTo>
                  <a:cubicBezTo>
                    <a:pt x="4521" y="1267"/>
                    <a:pt x="4547" y="1261"/>
                    <a:pt x="4572" y="1248"/>
                  </a:cubicBezTo>
                  <a:lnTo>
                    <a:pt x="7192" y="367"/>
                  </a:lnTo>
                  <a:cubicBezTo>
                    <a:pt x="7216" y="355"/>
                    <a:pt x="7240" y="349"/>
                    <a:pt x="7263" y="349"/>
                  </a:cubicBezTo>
                  <a:cubicBezTo>
                    <a:pt x="7287" y="349"/>
                    <a:pt x="7311" y="355"/>
                    <a:pt x="7335" y="367"/>
                  </a:cubicBezTo>
                  <a:cubicBezTo>
                    <a:pt x="7359" y="391"/>
                    <a:pt x="7406" y="439"/>
                    <a:pt x="7406" y="463"/>
                  </a:cubicBezTo>
                  <a:lnTo>
                    <a:pt x="8454" y="3487"/>
                  </a:lnTo>
                  <a:cubicBezTo>
                    <a:pt x="8454" y="3535"/>
                    <a:pt x="8454" y="3582"/>
                    <a:pt x="8430" y="3630"/>
                  </a:cubicBezTo>
                  <a:cubicBezTo>
                    <a:pt x="8407" y="3654"/>
                    <a:pt x="8383" y="3701"/>
                    <a:pt x="8335" y="3725"/>
                  </a:cubicBezTo>
                  <a:lnTo>
                    <a:pt x="7597" y="3963"/>
                  </a:lnTo>
                  <a:cubicBezTo>
                    <a:pt x="7621" y="3797"/>
                    <a:pt x="7597" y="3630"/>
                    <a:pt x="7525" y="3463"/>
                  </a:cubicBezTo>
                  <a:cubicBezTo>
                    <a:pt x="7390" y="3114"/>
                    <a:pt x="7048" y="2907"/>
                    <a:pt x="6694" y="2907"/>
                  </a:cubicBezTo>
                  <a:cubicBezTo>
                    <a:pt x="6614" y="2907"/>
                    <a:pt x="6533" y="2917"/>
                    <a:pt x="6454" y="2939"/>
                  </a:cubicBezTo>
                  <a:cubicBezTo>
                    <a:pt x="6192" y="2987"/>
                    <a:pt x="6001" y="3154"/>
                    <a:pt x="5882" y="3392"/>
                  </a:cubicBezTo>
                  <a:cubicBezTo>
                    <a:pt x="5763" y="3606"/>
                    <a:pt x="5739" y="3868"/>
                    <a:pt x="5811" y="4106"/>
                  </a:cubicBezTo>
                  <a:cubicBezTo>
                    <a:pt x="5858" y="4249"/>
                    <a:pt x="6049" y="4487"/>
                    <a:pt x="6049" y="4487"/>
                  </a:cubicBezTo>
                  <a:lnTo>
                    <a:pt x="5144" y="4797"/>
                  </a:lnTo>
                  <a:lnTo>
                    <a:pt x="5073" y="4606"/>
                  </a:lnTo>
                  <a:cubicBezTo>
                    <a:pt x="5053" y="4527"/>
                    <a:pt x="4984" y="4481"/>
                    <a:pt x="4907" y="4481"/>
                  </a:cubicBezTo>
                  <a:cubicBezTo>
                    <a:pt x="4891" y="4481"/>
                    <a:pt x="4875" y="4483"/>
                    <a:pt x="4858" y="4487"/>
                  </a:cubicBezTo>
                  <a:cubicBezTo>
                    <a:pt x="4763" y="4511"/>
                    <a:pt x="4715" y="4630"/>
                    <a:pt x="4763" y="4701"/>
                  </a:cubicBezTo>
                  <a:lnTo>
                    <a:pt x="4811" y="4916"/>
                  </a:lnTo>
                  <a:lnTo>
                    <a:pt x="3906" y="5225"/>
                  </a:lnTo>
                  <a:cubicBezTo>
                    <a:pt x="3787" y="5249"/>
                    <a:pt x="3715" y="5344"/>
                    <a:pt x="3691" y="5487"/>
                  </a:cubicBezTo>
                  <a:cubicBezTo>
                    <a:pt x="3644" y="5606"/>
                    <a:pt x="3691" y="5726"/>
                    <a:pt x="3787" y="5821"/>
                  </a:cubicBezTo>
                  <a:cubicBezTo>
                    <a:pt x="3858" y="5868"/>
                    <a:pt x="3906" y="5964"/>
                    <a:pt x="3929" y="6035"/>
                  </a:cubicBezTo>
                  <a:cubicBezTo>
                    <a:pt x="3977" y="6202"/>
                    <a:pt x="3977" y="6345"/>
                    <a:pt x="3906" y="6488"/>
                  </a:cubicBezTo>
                  <a:cubicBezTo>
                    <a:pt x="3810" y="6630"/>
                    <a:pt x="3691" y="6726"/>
                    <a:pt x="3548" y="6773"/>
                  </a:cubicBezTo>
                  <a:cubicBezTo>
                    <a:pt x="3499" y="6786"/>
                    <a:pt x="3449" y="6792"/>
                    <a:pt x="3401" y="6792"/>
                  </a:cubicBezTo>
                  <a:cubicBezTo>
                    <a:pt x="3169" y="6792"/>
                    <a:pt x="2956" y="6656"/>
                    <a:pt x="2858" y="6440"/>
                  </a:cubicBezTo>
                  <a:cubicBezTo>
                    <a:pt x="2834" y="6345"/>
                    <a:pt x="2810" y="6226"/>
                    <a:pt x="2834" y="6130"/>
                  </a:cubicBezTo>
                  <a:cubicBezTo>
                    <a:pt x="2858" y="6011"/>
                    <a:pt x="2810" y="5892"/>
                    <a:pt x="2715" y="5797"/>
                  </a:cubicBezTo>
                  <a:cubicBezTo>
                    <a:pt x="2653" y="5751"/>
                    <a:pt x="2582" y="5725"/>
                    <a:pt x="2507" y="5725"/>
                  </a:cubicBezTo>
                  <a:cubicBezTo>
                    <a:pt x="2466" y="5725"/>
                    <a:pt x="2424" y="5732"/>
                    <a:pt x="2381" y="5749"/>
                  </a:cubicBezTo>
                  <a:lnTo>
                    <a:pt x="1453" y="6059"/>
                  </a:lnTo>
                  <a:lnTo>
                    <a:pt x="381" y="2868"/>
                  </a:lnTo>
                  <a:cubicBezTo>
                    <a:pt x="357" y="2773"/>
                    <a:pt x="405" y="2677"/>
                    <a:pt x="500" y="2630"/>
                  </a:cubicBezTo>
                  <a:lnTo>
                    <a:pt x="3667" y="1558"/>
                  </a:lnTo>
                  <a:lnTo>
                    <a:pt x="3977" y="2463"/>
                  </a:lnTo>
                  <a:cubicBezTo>
                    <a:pt x="3935" y="2457"/>
                    <a:pt x="3894" y="2454"/>
                    <a:pt x="3852" y="2454"/>
                  </a:cubicBezTo>
                  <a:cubicBezTo>
                    <a:pt x="3727" y="2454"/>
                    <a:pt x="3602" y="2481"/>
                    <a:pt x="3477" y="2534"/>
                  </a:cubicBezTo>
                  <a:cubicBezTo>
                    <a:pt x="3072" y="2701"/>
                    <a:pt x="2834" y="3154"/>
                    <a:pt x="2953" y="3606"/>
                  </a:cubicBezTo>
                  <a:cubicBezTo>
                    <a:pt x="3001" y="3844"/>
                    <a:pt x="3167" y="4059"/>
                    <a:pt x="3406" y="4178"/>
                  </a:cubicBezTo>
                  <a:cubicBezTo>
                    <a:pt x="3539" y="4252"/>
                    <a:pt x="3692" y="4289"/>
                    <a:pt x="3846" y="4289"/>
                  </a:cubicBezTo>
                  <a:cubicBezTo>
                    <a:pt x="3938" y="4289"/>
                    <a:pt x="4031" y="4276"/>
                    <a:pt x="4120" y="4249"/>
                  </a:cubicBezTo>
                  <a:cubicBezTo>
                    <a:pt x="4263" y="4201"/>
                    <a:pt x="4406" y="4106"/>
                    <a:pt x="4501" y="4011"/>
                  </a:cubicBezTo>
                  <a:lnTo>
                    <a:pt x="4549" y="4082"/>
                  </a:lnTo>
                  <a:cubicBezTo>
                    <a:pt x="4568" y="4161"/>
                    <a:pt x="4637" y="4207"/>
                    <a:pt x="4714" y="4207"/>
                  </a:cubicBezTo>
                  <a:cubicBezTo>
                    <a:pt x="4730" y="4207"/>
                    <a:pt x="4747" y="4205"/>
                    <a:pt x="4763" y="4201"/>
                  </a:cubicBezTo>
                  <a:cubicBezTo>
                    <a:pt x="4858" y="4178"/>
                    <a:pt x="4906" y="4082"/>
                    <a:pt x="4882" y="3987"/>
                  </a:cubicBezTo>
                  <a:lnTo>
                    <a:pt x="4834" y="3892"/>
                  </a:lnTo>
                  <a:cubicBezTo>
                    <a:pt x="4811" y="3773"/>
                    <a:pt x="4715" y="3677"/>
                    <a:pt x="4572" y="3654"/>
                  </a:cubicBezTo>
                  <a:cubicBezTo>
                    <a:pt x="4552" y="3650"/>
                    <a:pt x="4532" y="3648"/>
                    <a:pt x="4511" y="3648"/>
                  </a:cubicBezTo>
                  <a:cubicBezTo>
                    <a:pt x="4413" y="3648"/>
                    <a:pt x="4318" y="3694"/>
                    <a:pt x="4239" y="3773"/>
                  </a:cubicBezTo>
                  <a:cubicBezTo>
                    <a:pt x="4191" y="3844"/>
                    <a:pt x="4096" y="3892"/>
                    <a:pt x="4025" y="3916"/>
                  </a:cubicBezTo>
                  <a:cubicBezTo>
                    <a:pt x="3956" y="3935"/>
                    <a:pt x="3891" y="3947"/>
                    <a:pt x="3828" y="3947"/>
                  </a:cubicBezTo>
                  <a:cubicBezTo>
                    <a:pt x="3740" y="3947"/>
                    <a:pt x="3656" y="3924"/>
                    <a:pt x="3572" y="3868"/>
                  </a:cubicBezTo>
                  <a:cubicBezTo>
                    <a:pt x="3429" y="3797"/>
                    <a:pt x="3334" y="3677"/>
                    <a:pt x="3286" y="3511"/>
                  </a:cubicBezTo>
                  <a:cubicBezTo>
                    <a:pt x="3215" y="3249"/>
                    <a:pt x="3358" y="2963"/>
                    <a:pt x="3620" y="2844"/>
                  </a:cubicBezTo>
                  <a:cubicBezTo>
                    <a:pt x="3676" y="2816"/>
                    <a:pt x="3740" y="2805"/>
                    <a:pt x="3802" y="2805"/>
                  </a:cubicBezTo>
                  <a:cubicBezTo>
                    <a:pt x="3846" y="2805"/>
                    <a:pt x="3890" y="2810"/>
                    <a:pt x="3929" y="2820"/>
                  </a:cubicBezTo>
                  <a:cubicBezTo>
                    <a:pt x="4049" y="2820"/>
                    <a:pt x="4168" y="2796"/>
                    <a:pt x="4263" y="2701"/>
                  </a:cubicBezTo>
                  <a:cubicBezTo>
                    <a:pt x="4334" y="2606"/>
                    <a:pt x="4358" y="2463"/>
                    <a:pt x="4310" y="2344"/>
                  </a:cubicBezTo>
                  <a:lnTo>
                    <a:pt x="3953" y="1272"/>
                  </a:lnTo>
                  <a:cubicBezTo>
                    <a:pt x="3929" y="1225"/>
                    <a:pt x="3906" y="1201"/>
                    <a:pt x="3858" y="1177"/>
                  </a:cubicBezTo>
                  <a:cubicBezTo>
                    <a:pt x="3834" y="1165"/>
                    <a:pt x="3810" y="1159"/>
                    <a:pt x="3790" y="1159"/>
                  </a:cubicBezTo>
                  <a:cubicBezTo>
                    <a:pt x="3769" y="1159"/>
                    <a:pt x="3751" y="1165"/>
                    <a:pt x="3739" y="1177"/>
                  </a:cubicBezTo>
                  <a:lnTo>
                    <a:pt x="381" y="2296"/>
                  </a:lnTo>
                  <a:cubicBezTo>
                    <a:pt x="238" y="2344"/>
                    <a:pt x="143" y="2439"/>
                    <a:pt x="71" y="2558"/>
                  </a:cubicBezTo>
                  <a:cubicBezTo>
                    <a:pt x="24" y="2701"/>
                    <a:pt x="0" y="2844"/>
                    <a:pt x="48" y="2963"/>
                  </a:cubicBezTo>
                  <a:lnTo>
                    <a:pt x="2334" y="9679"/>
                  </a:lnTo>
                  <a:cubicBezTo>
                    <a:pt x="2381" y="9798"/>
                    <a:pt x="2477" y="9917"/>
                    <a:pt x="2596" y="9964"/>
                  </a:cubicBezTo>
                  <a:cubicBezTo>
                    <a:pt x="2667" y="10012"/>
                    <a:pt x="2739" y="10012"/>
                    <a:pt x="2834" y="10012"/>
                  </a:cubicBezTo>
                  <a:cubicBezTo>
                    <a:pt x="2882" y="10012"/>
                    <a:pt x="2929" y="10012"/>
                    <a:pt x="3001" y="9988"/>
                  </a:cubicBezTo>
                  <a:lnTo>
                    <a:pt x="6025" y="8964"/>
                  </a:lnTo>
                  <a:cubicBezTo>
                    <a:pt x="6144" y="8917"/>
                    <a:pt x="6263" y="8821"/>
                    <a:pt x="6311" y="8702"/>
                  </a:cubicBezTo>
                  <a:cubicBezTo>
                    <a:pt x="6382" y="8583"/>
                    <a:pt x="6382" y="8440"/>
                    <a:pt x="6335" y="8297"/>
                  </a:cubicBezTo>
                  <a:lnTo>
                    <a:pt x="6097" y="7559"/>
                  </a:lnTo>
                  <a:lnTo>
                    <a:pt x="6097" y="7559"/>
                  </a:lnTo>
                  <a:cubicBezTo>
                    <a:pt x="6176" y="7578"/>
                    <a:pt x="6248" y="7585"/>
                    <a:pt x="6311" y="7585"/>
                  </a:cubicBezTo>
                  <a:cubicBezTo>
                    <a:pt x="6493" y="7585"/>
                    <a:pt x="6603" y="7523"/>
                    <a:pt x="6620" y="7488"/>
                  </a:cubicBezTo>
                  <a:lnTo>
                    <a:pt x="6620" y="7559"/>
                  </a:lnTo>
                  <a:cubicBezTo>
                    <a:pt x="6620" y="7702"/>
                    <a:pt x="6668" y="7797"/>
                    <a:pt x="6787" y="7869"/>
                  </a:cubicBezTo>
                  <a:cubicBezTo>
                    <a:pt x="6847" y="7905"/>
                    <a:pt x="6906" y="7922"/>
                    <a:pt x="6966" y="7922"/>
                  </a:cubicBezTo>
                  <a:cubicBezTo>
                    <a:pt x="7025" y="7922"/>
                    <a:pt x="7085" y="7905"/>
                    <a:pt x="7144" y="7869"/>
                  </a:cubicBezTo>
                  <a:cubicBezTo>
                    <a:pt x="7216" y="7821"/>
                    <a:pt x="7311" y="7821"/>
                    <a:pt x="7406" y="7821"/>
                  </a:cubicBezTo>
                  <a:cubicBezTo>
                    <a:pt x="7573" y="7821"/>
                    <a:pt x="7716" y="7869"/>
                    <a:pt x="7811" y="7988"/>
                  </a:cubicBezTo>
                  <a:cubicBezTo>
                    <a:pt x="7930" y="8107"/>
                    <a:pt x="7978" y="8250"/>
                    <a:pt x="7978" y="8417"/>
                  </a:cubicBezTo>
                  <a:cubicBezTo>
                    <a:pt x="7954" y="8702"/>
                    <a:pt x="7716" y="8940"/>
                    <a:pt x="7430" y="8940"/>
                  </a:cubicBezTo>
                  <a:cubicBezTo>
                    <a:pt x="7405" y="8947"/>
                    <a:pt x="7377" y="8950"/>
                    <a:pt x="7350" y="8950"/>
                  </a:cubicBezTo>
                  <a:cubicBezTo>
                    <a:pt x="7275" y="8950"/>
                    <a:pt x="7197" y="8928"/>
                    <a:pt x="7144" y="8893"/>
                  </a:cubicBezTo>
                  <a:cubicBezTo>
                    <a:pt x="7085" y="8857"/>
                    <a:pt x="7025" y="8839"/>
                    <a:pt x="6966" y="8839"/>
                  </a:cubicBezTo>
                  <a:cubicBezTo>
                    <a:pt x="6906" y="8839"/>
                    <a:pt x="6847" y="8857"/>
                    <a:pt x="6787" y="8893"/>
                  </a:cubicBezTo>
                  <a:cubicBezTo>
                    <a:pt x="6692" y="8940"/>
                    <a:pt x="6620" y="9060"/>
                    <a:pt x="6620" y="9179"/>
                  </a:cubicBezTo>
                  <a:lnTo>
                    <a:pt x="6620" y="9964"/>
                  </a:lnTo>
                  <a:cubicBezTo>
                    <a:pt x="6620" y="10274"/>
                    <a:pt x="6859" y="10488"/>
                    <a:pt x="7144" y="10488"/>
                  </a:cubicBezTo>
                  <a:lnTo>
                    <a:pt x="10336" y="10488"/>
                  </a:lnTo>
                  <a:cubicBezTo>
                    <a:pt x="10621" y="10488"/>
                    <a:pt x="10859" y="10274"/>
                    <a:pt x="10859" y="9964"/>
                  </a:cubicBezTo>
                  <a:lnTo>
                    <a:pt x="10859" y="8774"/>
                  </a:lnTo>
                  <a:cubicBezTo>
                    <a:pt x="10859" y="8678"/>
                    <a:pt x="10788" y="8583"/>
                    <a:pt x="10669" y="8583"/>
                  </a:cubicBezTo>
                  <a:cubicBezTo>
                    <a:pt x="10574" y="8583"/>
                    <a:pt x="10502" y="8678"/>
                    <a:pt x="10502" y="8774"/>
                  </a:cubicBezTo>
                  <a:lnTo>
                    <a:pt x="10502" y="9964"/>
                  </a:lnTo>
                  <a:cubicBezTo>
                    <a:pt x="10502" y="10060"/>
                    <a:pt x="10431" y="10155"/>
                    <a:pt x="10336" y="10155"/>
                  </a:cubicBezTo>
                  <a:lnTo>
                    <a:pt x="7144" y="10155"/>
                  </a:lnTo>
                  <a:cubicBezTo>
                    <a:pt x="7049" y="10155"/>
                    <a:pt x="6978" y="10084"/>
                    <a:pt x="6978" y="9964"/>
                  </a:cubicBezTo>
                  <a:lnTo>
                    <a:pt x="6978" y="9179"/>
                  </a:lnTo>
                  <a:cubicBezTo>
                    <a:pt x="7121" y="9274"/>
                    <a:pt x="7287" y="9298"/>
                    <a:pt x="7454" y="9298"/>
                  </a:cubicBezTo>
                  <a:cubicBezTo>
                    <a:pt x="7906" y="9274"/>
                    <a:pt x="8287" y="8917"/>
                    <a:pt x="8311" y="8440"/>
                  </a:cubicBezTo>
                  <a:cubicBezTo>
                    <a:pt x="8335" y="8178"/>
                    <a:pt x="8240" y="7940"/>
                    <a:pt x="8073" y="7750"/>
                  </a:cubicBezTo>
                  <a:cubicBezTo>
                    <a:pt x="7906" y="7583"/>
                    <a:pt x="7668" y="7464"/>
                    <a:pt x="7406" y="7464"/>
                  </a:cubicBezTo>
                  <a:cubicBezTo>
                    <a:pt x="7263" y="7464"/>
                    <a:pt x="7097" y="7488"/>
                    <a:pt x="6978" y="7583"/>
                  </a:cubicBezTo>
                  <a:lnTo>
                    <a:pt x="6978" y="6797"/>
                  </a:lnTo>
                  <a:cubicBezTo>
                    <a:pt x="6978" y="6702"/>
                    <a:pt x="7049" y="6607"/>
                    <a:pt x="7144" y="6607"/>
                  </a:cubicBezTo>
                  <a:lnTo>
                    <a:pt x="7930" y="6607"/>
                  </a:lnTo>
                  <a:cubicBezTo>
                    <a:pt x="8049" y="6607"/>
                    <a:pt x="8168" y="6559"/>
                    <a:pt x="8216" y="6440"/>
                  </a:cubicBezTo>
                  <a:cubicBezTo>
                    <a:pt x="8287" y="6345"/>
                    <a:pt x="8287" y="6202"/>
                    <a:pt x="8240" y="6107"/>
                  </a:cubicBezTo>
                  <a:cubicBezTo>
                    <a:pt x="8192" y="6011"/>
                    <a:pt x="8168" y="5916"/>
                    <a:pt x="8168" y="5821"/>
                  </a:cubicBezTo>
                  <a:cubicBezTo>
                    <a:pt x="8168" y="5678"/>
                    <a:pt x="8240" y="5511"/>
                    <a:pt x="8359" y="5416"/>
                  </a:cubicBezTo>
                  <a:cubicBezTo>
                    <a:pt x="8454" y="5297"/>
                    <a:pt x="8621" y="5249"/>
                    <a:pt x="8788" y="5249"/>
                  </a:cubicBezTo>
                  <a:cubicBezTo>
                    <a:pt x="9073" y="5273"/>
                    <a:pt x="9288" y="5511"/>
                    <a:pt x="9312" y="5797"/>
                  </a:cubicBezTo>
                  <a:cubicBezTo>
                    <a:pt x="9312" y="5892"/>
                    <a:pt x="9288" y="6011"/>
                    <a:pt x="9240" y="6107"/>
                  </a:cubicBezTo>
                  <a:cubicBezTo>
                    <a:pt x="9169" y="6202"/>
                    <a:pt x="9192" y="6345"/>
                    <a:pt x="9240" y="6440"/>
                  </a:cubicBezTo>
                  <a:cubicBezTo>
                    <a:pt x="9312" y="6559"/>
                    <a:pt x="9431" y="6607"/>
                    <a:pt x="9550" y="6607"/>
                  </a:cubicBezTo>
                  <a:lnTo>
                    <a:pt x="10336" y="6607"/>
                  </a:lnTo>
                  <a:cubicBezTo>
                    <a:pt x="10431" y="6607"/>
                    <a:pt x="10502" y="6702"/>
                    <a:pt x="10502" y="6797"/>
                  </a:cubicBezTo>
                  <a:lnTo>
                    <a:pt x="10502" y="8059"/>
                  </a:lnTo>
                  <a:cubicBezTo>
                    <a:pt x="10502" y="8155"/>
                    <a:pt x="10597" y="8250"/>
                    <a:pt x="10693" y="8250"/>
                  </a:cubicBezTo>
                  <a:cubicBezTo>
                    <a:pt x="10788" y="8250"/>
                    <a:pt x="10859" y="8178"/>
                    <a:pt x="10859" y="8059"/>
                  </a:cubicBezTo>
                  <a:lnTo>
                    <a:pt x="10859" y="6797"/>
                  </a:lnTo>
                  <a:cubicBezTo>
                    <a:pt x="10859" y="6488"/>
                    <a:pt x="10621" y="6273"/>
                    <a:pt x="10336" y="6273"/>
                  </a:cubicBezTo>
                  <a:lnTo>
                    <a:pt x="9550" y="6273"/>
                  </a:lnTo>
                  <a:cubicBezTo>
                    <a:pt x="9621" y="6107"/>
                    <a:pt x="9669" y="5940"/>
                    <a:pt x="9645" y="5773"/>
                  </a:cubicBezTo>
                  <a:cubicBezTo>
                    <a:pt x="9621" y="5321"/>
                    <a:pt x="9264" y="4940"/>
                    <a:pt x="8788" y="4916"/>
                  </a:cubicBezTo>
                  <a:cubicBezTo>
                    <a:pt x="8763" y="4913"/>
                    <a:pt x="8739" y="4912"/>
                    <a:pt x="8714" y="4912"/>
                  </a:cubicBezTo>
                  <a:cubicBezTo>
                    <a:pt x="8497" y="4912"/>
                    <a:pt x="8268" y="5004"/>
                    <a:pt x="8097" y="5154"/>
                  </a:cubicBezTo>
                  <a:cubicBezTo>
                    <a:pt x="7930" y="5321"/>
                    <a:pt x="7811" y="5583"/>
                    <a:pt x="7811" y="5821"/>
                  </a:cubicBezTo>
                  <a:cubicBezTo>
                    <a:pt x="7811" y="5987"/>
                    <a:pt x="7859" y="6130"/>
                    <a:pt x="7930" y="6249"/>
                  </a:cubicBezTo>
                  <a:lnTo>
                    <a:pt x="7930" y="6273"/>
                  </a:lnTo>
                  <a:lnTo>
                    <a:pt x="7073" y="6273"/>
                  </a:lnTo>
                  <a:cubicBezTo>
                    <a:pt x="6978" y="6083"/>
                    <a:pt x="6859" y="5940"/>
                    <a:pt x="6668" y="5845"/>
                  </a:cubicBezTo>
                  <a:cubicBezTo>
                    <a:pt x="6543" y="5775"/>
                    <a:pt x="6402" y="5738"/>
                    <a:pt x="6259" y="5738"/>
                  </a:cubicBezTo>
                  <a:cubicBezTo>
                    <a:pt x="6157" y="5738"/>
                    <a:pt x="6053" y="5757"/>
                    <a:pt x="5954" y="5797"/>
                  </a:cubicBezTo>
                  <a:cubicBezTo>
                    <a:pt x="5811" y="5845"/>
                    <a:pt x="5668" y="5916"/>
                    <a:pt x="5573" y="6035"/>
                  </a:cubicBezTo>
                  <a:lnTo>
                    <a:pt x="5263" y="5130"/>
                  </a:lnTo>
                  <a:lnTo>
                    <a:pt x="6168" y="4821"/>
                  </a:lnTo>
                  <a:cubicBezTo>
                    <a:pt x="6287" y="4773"/>
                    <a:pt x="6359" y="4678"/>
                    <a:pt x="6382" y="4559"/>
                  </a:cubicBezTo>
                  <a:cubicBezTo>
                    <a:pt x="6430" y="4440"/>
                    <a:pt x="6382" y="4320"/>
                    <a:pt x="6287" y="4225"/>
                  </a:cubicBezTo>
                  <a:cubicBezTo>
                    <a:pt x="6216" y="4154"/>
                    <a:pt x="6168" y="4082"/>
                    <a:pt x="6144" y="3987"/>
                  </a:cubicBezTo>
                  <a:cubicBezTo>
                    <a:pt x="6097" y="3844"/>
                    <a:pt x="6097" y="3677"/>
                    <a:pt x="6168" y="3535"/>
                  </a:cubicBezTo>
                  <a:cubicBezTo>
                    <a:pt x="6263" y="3392"/>
                    <a:pt x="6382" y="3296"/>
                    <a:pt x="6525" y="3249"/>
                  </a:cubicBezTo>
                  <a:cubicBezTo>
                    <a:pt x="6575" y="3236"/>
                    <a:pt x="6624" y="3230"/>
                    <a:pt x="6673" y="3230"/>
                  </a:cubicBezTo>
                  <a:cubicBezTo>
                    <a:pt x="6905" y="3230"/>
                    <a:pt x="7117" y="3366"/>
                    <a:pt x="7216" y="3582"/>
                  </a:cubicBezTo>
                  <a:cubicBezTo>
                    <a:pt x="7240" y="3701"/>
                    <a:pt x="7263" y="3797"/>
                    <a:pt x="7240" y="3916"/>
                  </a:cubicBezTo>
                  <a:cubicBezTo>
                    <a:pt x="7216" y="4035"/>
                    <a:pt x="7263" y="4154"/>
                    <a:pt x="7359" y="4225"/>
                  </a:cubicBezTo>
                  <a:cubicBezTo>
                    <a:pt x="7427" y="4277"/>
                    <a:pt x="7508" y="4316"/>
                    <a:pt x="7593" y="4316"/>
                  </a:cubicBezTo>
                  <a:cubicBezTo>
                    <a:pt x="7626" y="4316"/>
                    <a:pt x="7659" y="4310"/>
                    <a:pt x="7692" y="4297"/>
                  </a:cubicBezTo>
                  <a:lnTo>
                    <a:pt x="8454" y="4035"/>
                  </a:lnTo>
                  <a:cubicBezTo>
                    <a:pt x="8573" y="3987"/>
                    <a:pt x="8692" y="3892"/>
                    <a:pt x="8740" y="3773"/>
                  </a:cubicBezTo>
                  <a:cubicBezTo>
                    <a:pt x="8811" y="3654"/>
                    <a:pt x="8811" y="3511"/>
                    <a:pt x="8764" y="3368"/>
                  </a:cubicBezTo>
                  <a:lnTo>
                    <a:pt x="7740" y="367"/>
                  </a:lnTo>
                  <a:cubicBezTo>
                    <a:pt x="7692" y="224"/>
                    <a:pt x="7597" y="129"/>
                    <a:pt x="7478" y="58"/>
                  </a:cubicBezTo>
                  <a:cubicBezTo>
                    <a:pt x="7412" y="18"/>
                    <a:pt x="7339" y="1"/>
                    <a:pt x="7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52;p72">
              <a:extLst>
                <a:ext uri="{FF2B5EF4-FFF2-40B4-BE49-F238E27FC236}">
                  <a16:creationId xmlns:a16="http://schemas.microsoft.com/office/drawing/2014/main" id="{704AED51-1039-2DFA-9A17-4F359A3C2BDF}"/>
                </a:ext>
              </a:extLst>
            </p:cNvPr>
            <p:cNvSpPr/>
            <p:nvPr/>
          </p:nvSpPr>
          <p:spPr>
            <a:xfrm>
              <a:off x="3985538" y="4372627"/>
              <a:ext cx="79261" cy="105013"/>
            </a:xfrm>
            <a:custGeom>
              <a:avLst/>
              <a:gdLst/>
              <a:ahLst/>
              <a:cxnLst/>
              <a:rect l="l" t="t" r="r" b="b"/>
              <a:pathLst>
                <a:path w="2216" h="2936" extrusionOk="0">
                  <a:moveTo>
                    <a:pt x="502" y="0"/>
                  </a:moveTo>
                  <a:cubicBezTo>
                    <a:pt x="486" y="0"/>
                    <a:pt x="469" y="2"/>
                    <a:pt x="453" y="7"/>
                  </a:cubicBezTo>
                  <a:cubicBezTo>
                    <a:pt x="358" y="30"/>
                    <a:pt x="310" y="126"/>
                    <a:pt x="334" y="221"/>
                  </a:cubicBezTo>
                  <a:lnTo>
                    <a:pt x="596" y="935"/>
                  </a:lnTo>
                  <a:cubicBezTo>
                    <a:pt x="382" y="1054"/>
                    <a:pt x="215" y="1221"/>
                    <a:pt x="120" y="1435"/>
                  </a:cubicBezTo>
                  <a:cubicBezTo>
                    <a:pt x="1" y="1697"/>
                    <a:pt x="1" y="2007"/>
                    <a:pt x="96" y="2269"/>
                  </a:cubicBezTo>
                  <a:cubicBezTo>
                    <a:pt x="262" y="2674"/>
                    <a:pt x="667" y="2936"/>
                    <a:pt x="1096" y="2936"/>
                  </a:cubicBezTo>
                  <a:cubicBezTo>
                    <a:pt x="1191" y="2936"/>
                    <a:pt x="1310" y="2912"/>
                    <a:pt x="1406" y="2888"/>
                  </a:cubicBezTo>
                  <a:cubicBezTo>
                    <a:pt x="1906" y="2721"/>
                    <a:pt x="2215" y="2197"/>
                    <a:pt x="2120" y="1674"/>
                  </a:cubicBezTo>
                  <a:cubicBezTo>
                    <a:pt x="2120" y="1650"/>
                    <a:pt x="2096" y="1602"/>
                    <a:pt x="2096" y="1554"/>
                  </a:cubicBezTo>
                  <a:cubicBezTo>
                    <a:pt x="2057" y="1476"/>
                    <a:pt x="1985" y="1429"/>
                    <a:pt x="1907" y="1429"/>
                  </a:cubicBezTo>
                  <a:cubicBezTo>
                    <a:pt x="1891" y="1429"/>
                    <a:pt x="1874" y="1431"/>
                    <a:pt x="1858" y="1435"/>
                  </a:cubicBezTo>
                  <a:cubicBezTo>
                    <a:pt x="1787" y="1459"/>
                    <a:pt x="1715" y="1554"/>
                    <a:pt x="1763" y="1650"/>
                  </a:cubicBezTo>
                  <a:cubicBezTo>
                    <a:pt x="1763" y="1697"/>
                    <a:pt x="1787" y="1721"/>
                    <a:pt x="1787" y="1745"/>
                  </a:cubicBezTo>
                  <a:cubicBezTo>
                    <a:pt x="1858" y="2102"/>
                    <a:pt x="1644" y="2436"/>
                    <a:pt x="1310" y="2555"/>
                  </a:cubicBezTo>
                  <a:cubicBezTo>
                    <a:pt x="1238" y="2579"/>
                    <a:pt x="1164" y="2590"/>
                    <a:pt x="1092" y="2590"/>
                  </a:cubicBezTo>
                  <a:cubicBezTo>
                    <a:pt x="808" y="2590"/>
                    <a:pt x="543" y="2415"/>
                    <a:pt x="429" y="2150"/>
                  </a:cubicBezTo>
                  <a:cubicBezTo>
                    <a:pt x="358" y="1959"/>
                    <a:pt x="358" y="1769"/>
                    <a:pt x="453" y="1578"/>
                  </a:cubicBezTo>
                  <a:cubicBezTo>
                    <a:pt x="524" y="1412"/>
                    <a:pt x="667" y="1269"/>
                    <a:pt x="858" y="1221"/>
                  </a:cubicBezTo>
                  <a:cubicBezTo>
                    <a:pt x="905" y="1197"/>
                    <a:pt x="929" y="1173"/>
                    <a:pt x="953" y="1126"/>
                  </a:cubicBezTo>
                  <a:cubicBezTo>
                    <a:pt x="977" y="1078"/>
                    <a:pt x="977" y="1031"/>
                    <a:pt x="977" y="983"/>
                  </a:cubicBezTo>
                  <a:lnTo>
                    <a:pt x="667" y="126"/>
                  </a:lnTo>
                  <a:cubicBezTo>
                    <a:pt x="648" y="47"/>
                    <a:pt x="579" y="0"/>
                    <a:pt x="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53;p72">
              <a:extLst>
                <a:ext uri="{FF2B5EF4-FFF2-40B4-BE49-F238E27FC236}">
                  <a16:creationId xmlns:a16="http://schemas.microsoft.com/office/drawing/2014/main" id="{F2143F9B-CEE7-5919-4C41-7D56F460E558}"/>
                </a:ext>
              </a:extLst>
            </p:cNvPr>
            <p:cNvSpPr/>
            <p:nvPr/>
          </p:nvSpPr>
          <p:spPr>
            <a:xfrm>
              <a:off x="4329657" y="4051649"/>
              <a:ext cx="79261" cy="105729"/>
            </a:xfrm>
            <a:custGeom>
              <a:avLst/>
              <a:gdLst/>
              <a:ahLst/>
              <a:cxnLst/>
              <a:rect l="l" t="t" r="r" b="b"/>
              <a:pathLst>
                <a:path w="2216" h="2956" extrusionOk="0">
                  <a:moveTo>
                    <a:pt x="1131" y="0"/>
                  </a:moveTo>
                  <a:cubicBezTo>
                    <a:pt x="1024" y="0"/>
                    <a:pt x="916" y="16"/>
                    <a:pt x="810" y="50"/>
                  </a:cubicBezTo>
                  <a:cubicBezTo>
                    <a:pt x="310" y="217"/>
                    <a:pt x="1" y="741"/>
                    <a:pt x="96" y="1265"/>
                  </a:cubicBezTo>
                  <a:cubicBezTo>
                    <a:pt x="96" y="1312"/>
                    <a:pt x="120" y="1360"/>
                    <a:pt x="120" y="1408"/>
                  </a:cubicBezTo>
                  <a:cubicBezTo>
                    <a:pt x="159" y="1486"/>
                    <a:pt x="231" y="1533"/>
                    <a:pt x="309" y="1533"/>
                  </a:cubicBezTo>
                  <a:cubicBezTo>
                    <a:pt x="325" y="1533"/>
                    <a:pt x="341" y="1531"/>
                    <a:pt x="358" y="1527"/>
                  </a:cubicBezTo>
                  <a:cubicBezTo>
                    <a:pt x="453" y="1479"/>
                    <a:pt x="501" y="1384"/>
                    <a:pt x="453" y="1288"/>
                  </a:cubicBezTo>
                  <a:cubicBezTo>
                    <a:pt x="453" y="1265"/>
                    <a:pt x="453" y="1241"/>
                    <a:pt x="429" y="1193"/>
                  </a:cubicBezTo>
                  <a:cubicBezTo>
                    <a:pt x="358" y="860"/>
                    <a:pt x="572" y="503"/>
                    <a:pt x="906" y="384"/>
                  </a:cubicBezTo>
                  <a:cubicBezTo>
                    <a:pt x="972" y="366"/>
                    <a:pt x="1040" y="357"/>
                    <a:pt x="1106" y="357"/>
                  </a:cubicBezTo>
                  <a:cubicBezTo>
                    <a:pt x="1397" y="357"/>
                    <a:pt x="1670" y="522"/>
                    <a:pt x="1787" y="812"/>
                  </a:cubicBezTo>
                  <a:cubicBezTo>
                    <a:pt x="1858" y="979"/>
                    <a:pt x="1858" y="1193"/>
                    <a:pt x="1763" y="1360"/>
                  </a:cubicBezTo>
                  <a:cubicBezTo>
                    <a:pt x="1691" y="1550"/>
                    <a:pt x="1548" y="1670"/>
                    <a:pt x="1358" y="1741"/>
                  </a:cubicBezTo>
                  <a:cubicBezTo>
                    <a:pt x="1310" y="1765"/>
                    <a:pt x="1287" y="1789"/>
                    <a:pt x="1263" y="1836"/>
                  </a:cubicBezTo>
                  <a:cubicBezTo>
                    <a:pt x="1239" y="1860"/>
                    <a:pt x="1239" y="1908"/>
                    <a:pt x="1239" y="1955"/>
                  </a:cubicBezTo>
                  <a:lnTo>
                    <a:pt x="1548" y="2836"/>
                  </a:lnTo>
                  <a:cubicBezTo>
                    <a:pt x="1572" y="2908"/>
                    <a:pt x="1644" y="2956"/>
                    <a:pt x="1715" y="2956"/>
                  </a:cubicBezTo>
                  <a:lnTo>
                    <a:pt x="1763" y="2956"/>
                  </a:lnTo>
                  <a:cubicBezTo>
                    <a:pt x="1858" y="2908"/>
                    <a:pt x="1906" y="2813"/>
                    <a:pt x="1882" y="2717"/>
                  </a:cubicBezTo>
                  <a:lnTo>
                    <a:pt x="1620" y="2003"/>
                  </a:lnTo>
                  <a:cubicBezTo>
                    <a:pt x="1834" y="1884"/>
                    <a:pt x="2001" y="1717"/>
                    <a:pt x="2096" y="1503"/>
                  </a:cubicBezTo>
                  <a:cubicBezTo>
                    <a:pt x="2215" y="1241"/>
                    <a:pt x="2215" y="931"/>
                    <a:pt x="2120" y="669"/>
                  </a:cubicBezTo>
                  <a:cubicBezTo>
                    <a:pt x="1949" y="251"/>
                    <a:pt x="1551"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54;p72">
              <a:extLst>
                <a:ext uri="{FF2B5EF4-FFF2-40B4-BE49-F238E27FC236}">
                  <a16:creationId xmlns:a16="http://schemas.microsoft.com/office/drawing/2014/main" id="{097EBAA5-C089-06BC-9DA3-F16DECE8FAD3}"/>
                </a:ext>
              </a:extLst>
            </p:cNvPr>
            <p:cNvSpPr/>
            <p:nvPr/>
          </p:nvSpPr>
          <p:spPr>
            <a:xfrm>
              <a:off x="4397794" y="4182880"/>
              <a:ext cx="12805" cy="12841"/>
            </a:xfrm>
            <a:custGeom>
              <a:avLst/>
              <a:gdLst/>
              <a:ahLst/>
              <a:cxnLst/>
              <a:rect l="l" t="t" r="r" b="b"/>
              <a:pathLst>
                <a:path w="358" h="359" extrusionOk="0">
                  <a:moveTo>
                    <a:pt x="167" y="1"/>
                  </a:moveTo>
                  <a:cubicBezTo>
                    <a:pt x="72" y="1"/>
                    <a:pt x="1" y="96"/>
                    <a:pt x="1" y="191"/>
                  </a:cubicBezTo>
                  <a:cubicBezTo>
                    <a:pt x="1" y="287"/>
                    <a:pt x="72" y="358"/>
                    <a:pt x="167" y="358"/>
                  </a:cubicBezTo>
                  <a:cubicBezTo>
                    <a:pt x="263" y="358"/>
                    <a:pt x="358" y="287"/>
                    <a:pt x="358" y="191"/>
                  </a:cubicBezTo>
                  <a:cubicBezTo>
                    <a:pt x="358" y="96"/>
                    <a:pt x="26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55;p72">
              <a:extLst>
                <a:ext uri="{FF2B5EF4-FFF2-40B4-BE49-F238E27FC236}">
                  <a16:creationId xmlns:a16="http://schemas.microsoft.com/office/drawing/2014/main" id="{A83246BD-B9AD-F46A-9670-28B1FF3423CD}"/>
                </a:ext>
              </a:extLst>
            </p:cNvPr>
            <p:cNvSpPr/>
            <p:nvPr/>
          </p:nvSpPr>
          <p:spPr>
            <a:xfrm>
              <a:off x="3984680" y="4333676"/>
              <a:ext cx="11982" cy="12805"/>
            </a:xfrm>
            <a:custGeom>
              <a:avLst/>
              <a:gdLst/>
              <a:ahLst/>
              <a:cxnLst/>
              <a:rect l="l" t="t" r="r" b="b"/>
              <a:pathLst>
                <a:path w="335" h="358" extrusionOk="0">
                  <a:moveTo>
                    <a:pt x="167" y="0"/>
                  </a:moveTo>
                  <a:cubicBezTo>
                    <a:pt x="72" y="0"/>
                    <a:pt x="1" y="95"/>
                    <a:pt x="1" y="191"/>
                  </a:cubicBezTo>
                  <a:cubicBezTo>
                    <a:pt x="1" y="238"/>
                    <a:pt x="1" y="262"/>
                    <a:pt x="48" y="310"/>
                  </a:cubicBezTo>
                  <a:cubicBezTo>
                    <a:pt x="72" y="333"/>
                    <a:pt x="120" y="357"/>
                    <a:pt x="167" y="357"/>
                  </a:cubicBezTo>
                  <a:cubicBezTo>
                    <a:pt x="263" y="357"/>
                    <a:pt x="334" y="286"/>
                    <a:pt x="334" y="191"/>
                  </a:cubicBezTo>
                  <a:cubicBezTo>
                    <a:pt x="334" y="95"/>
                    <a:pt x="26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FA3C1831-97BE-0C86-2933-2D94BAE08A1C}"/>
              </a:ext>
            </a:extLst>
          </p:cNvPr>
          <p:cNvSpPr txBox="1"/>
          <p:nvPr/>
        </p:nvSpPr>
        <p:spPr>
          <a:xfrm>
            <a:off x="1383527" y="2783700"/>
            <a:ext cx="5498327" cy="359907"/>
          </a:xfrm>
          <a:prstGeom prst="rect">
            <a:avLst/>
          </a:prstGeom>
          <a:noFill/>
        </p:spPr>
        <p:txBody>
          <a:bodyPr wrap="square" rtlCol="0">
            <a:spAutoFit/>
          </a:bodyPr>
          <a:lstStyle/>
          <a:p>
            <a:pPr>
              <a:lnSpc>
                <a:spcPct val="107000"/>
              </a:lnSpc>
              <a:spcAft>
                <a:spcPts val="800"/>
              </a:spcAft>
              <a:buClr>
                <a:schemeClr val="lt1"/>
              </a:buClr>
              <a:buSzPts val="2400"/>
            </a:pPr>
            <a:r>
              <a:rPr lang="en-AU" sz="1700" b="1" kern="100" dirty="0">
                <a:solidFill>
                  <a:schemeClr val="lt1"/>
                </a:solidFill>
                <a:latin typeface="Calibri" panose="020F0502020204030204" pitchFamily="34" charset="0"/>
                <a:ea typeface="Calibri" panose="020F0502020204030204" pitchFamily="34" charset="0"/>
                <a:cs typeface="Arial" panose="020B0604020202020204" pitchFamily="34" charset="0"/>
                <a:sym typeface="Azeret Mono"/>
              </a:rPr>
              <a:t>Format of data –understanding the format of data provided</a:t>
            </a:r>
          </a:p>
        </p:txBody>
      </p:sp>
    </p:spTree>
    <p:extLst>
      <p:ext uri="{BB962C8B-B14F-4D97-AF65-F5344CB8AC3E}">
        <p14:creationId xmlns:p14="http://schemas.microsoft.com/office/powerpoint/2010/main" val="793162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1047312" y="1351218"/>
            <a:ext cx="7472093" cy="422912"/>
          </a:xfrm>
          <a:prstGeom prst="rect">
            <a:avLst/>
          </a:prstGeom>
        </p:spPr>
        <p:txBody>
          <a:bodyPr spcFirstLastPara="1" wrap="square" lIns="91425" tIns="91425" rIns="91425" bIns="91425" anchor="b" anchorCtr="0">
            <a:noAutofit/>
          </a:bodyPr>
          <a:lstStyle/>
          <a:p>
            <a:pPr algn="l"/>
            <a:r>
              <a:rPr lang="en-US" sz="3200" dirty="0"/>
              <a:t>Data exploration and clean up process:</a:t>
            </a:r>
          </a:p>
        </p:txBody>
      </p:sp>
      <p:graphicFrame>
        <p:nvGraphicFramePr>
          <p:cNvPr id="2" name="Diagram 1">
            <a:extLst>
              <a:ext uri="{FF2B5EF4-FFF2-40B4-BE49-F238E27FC236}">
                <a16:creationId xmlns:a16="http://schemas.microsoft.com/office/drawing/2014/main" id="{5E7CE5C6-9D9B-59EB-8179-01FDA2CC4C1C}"/>
              </a:ext>
            </a:extLst>
          </p:cNvPr>
          <p:cNvGraphicFramePr/>
          <p:nvPr>
            <p:extLst>
              <p:ext uri="{D42A27DB-BD31-4B8C-83A1-F6EECF244321}">
                <p14:modId xmlns:p14="http://schemas.microsoft.com/office/powerpoint/2010/main" val="614643659"/>
              </p:ext>
            </p:extLst>
          </p:nvPr>
        </p:nvGraphicFramePr>
        <p:xfrm>
          <a:off x="1946432" y="1848678"/>
          <a:ext cx="5078546" cy="2771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0996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1</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r>
              <a:rPr lang="en-AU" sz="2000" b="1" kern="100" dirty="0">
                <a:effectLst/>
                <a:latin typeface="Calibri" panose="020F0502020204030204" pitchFamily="34" charset="0"/>
                <a:ea typeface="Calibri" panose="020F0502020204030204" pitchFamily="34" charset="0"/>
                <a:cs typeface="Arial" panose="020B0604020202020204" pitchFamily="34" charset="0"/>
              </a:rPr>
              <a:t>Find the distribution of crime rate by all Local Government Area(LGA)s in Victoria</a:t>
            </a:r>
            <a:r>
              <a:rPr lang="en-AU" sz="2000" b="1" kern="100" dirty="0">
                <a:latin typeface="Calibri" panose="020F0502020204030204" pitchFamily="34" charset="0"/>
                <a:ea typeface="Calibri" panose="020F0502020204030204" pitchFamily="34" charset="0"/>
                <a:cs typeface="Arial" panose="020B0604020202020204" pitchFamily="34" charset="0"/>
              </a:rPr>
              <a:t>?</a:t>
            </a:r>
            <a:endParaRPr lang="en-GB" sz="2000" b="1" kern="100" dirty="0">
              <a:effectLst/>
              <a:latin typeface="Calibri" panose="020F0502020204030204" pitchFamily="34" charset="0"/>
              <a:ea typeface="Calibri" panose="020F0502020204030204" pitchFamily="34" charset="0"/>
              <a:cs typeface="Arial" panose="020B0604020202020204" pitchFamily="34" charset="0"/>
            </a:endParaRPr>
          </a:p>
          <a:p>
            <a:endParaRPr lang="en-AU" dirty="0"/>
          </a:p>
        </p:txBody>
      </p:sp>
    </p:spTree>
    <p:extLst>
      <p:ext uri="{BB962C8B-B14F-4D97-AF65-F5344CB8AC3E}">
        <p14:creationId xmlns:p14="http://schemas.microsoft.com/office/powerpoint/2010/main" val="3395570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pSp>
        <p:nvGrpSpPr>
          <p:cNvPr id="1508" name="Google Shape;1508;p56"/>
          <p:cNvGrpSpPr/>
          <p:nvPr/>
        </p:nvGrpSpPr>
        <p:grpSpPr>
          <a:xfrm>
            <a:off x="5135767" y="2571749"/>
            <a:ext cx="2263898" cy="2279171"/>
            <a:chOff x="1561951" y="735560"/>
            <a:chExt cx="2697276" cy="3672287"/>
          </a:xfrm>
        </p:grpSpPr>
        <p:grpSp>
          <p:nvGrpSpPr>
            <p:cNvPr id="1509" name="Google Shape;1509;p56"/>
            <p:cNvGrpSpPr/>
            <p:nvPr/>
          </p:nvGrpSpPr>
          <p:grpSpPr>
            <a:xfrm>
              <a:off x="1561951" y="735560"/>
              <a:ext cx="2697276" cy="3672287"/>
              <a:chOff x="1655550" y="790900"/>
              <a:chExt cx="2510262" cy="3417671"/>
            </a:xfrm>
          </p:grpSpPr>
          <p:sp>
            <p:nvSpPr>
              <p:cNvPr id="1510" name="Google Shape;1510;p56"/>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6"/>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56"/>
            <p:cNvSpPr/>
            <p:nvPr/>
          </p:nvSpPr>
          <p:spPr>
            <a:xfrm>
              <a:off x="2891689" y="780575"/>
              <a:ext cx="37800" cy="378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6"/>
            <p:cNvSpPr/>
            <p:nvPr/>
          </p:nvSpPr>
          <p:spPr>
            <a:xfrm>
              <a:off x="2650901" y="4246700"/>
              <a:ext cx="522600" cy="99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4" name="Google Shape;1514;p56"/>
          <p:cNvPicPr preferRelativeResize="0"/>
          <p:nvPr/>
        </p:nvPicPr>
        <p:blipFill rotWithShape="1">
          <a:blip r:embed="rId3">
            <a:alphaModFix/>
          </a:blip>
          <a:srcRect l="30750" r="19231"/>
          <a:stretch/>
        </p:blipFill>
        <p:spPr>
          <a:xfrm>
            <a:off x="5209094" y="2687077"/>
            <a:ext cx="2118619" cy="2013788"/>
          </a:xfrm>
          <a:prstGeom prst="rect">
            <a:avLst/>
          </a:prstGeom>
          <a:noFill/>
          <a:ln>
            <a:noFill/>
          </a:ln>
        </p:spPr>
      </p:pic>
      <p:sp>
        <p:nvSpPr>
          <p:cNvPr id="1515" name="Google Shape;1515;p56"/>
          <p:cNvSpPr txBox="1">
            <a:spLocks noGrp="1"/>
          </p:cNvSpPr>
          <p:nvPr>
            <p:ph type="title"/>
          </p:nvPr>
        </p:nvSpPr>
        <p:spPr>
          <a:xfrm>
            <a:off x="4175740" y="194231"/>
            <a:ext cx="4317535" cy="1005142"/>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Snapshot of crime rate in Victoria in 2023</a:t>
            </a:r>
          </a:p>
        </p:txBody>
      </p:sp>
      <p:pic>
        <p:nvPicPr>
          <p:cNvPr id="5" name="Picture 4" descr="A graph of a number of cities&#10;&#10;Description automatically generated with medium confidence">
            <a:extLst>
              <a:ext uri="{FF2B5EF4-FFF2-40B4-BE49-F238E27FC236}">
                <a16:creationId xmlns:a16="http://schemas.microsoft.com/office/drawing/2014/main" id="{CEA28DC1-BE68-4CF3-79FD-41B107DA7271}"/>
              </a:ext>
            </a:extLst>
          </p:cNvPr>
          <p:cNvPicPr>
            <a:picLocks noChangeAspect="1"/>
          </p:cNvPicPr>
          <p:nvPr/>
        </p:nvPicPr>
        <p:blipFill>
          <a:blip r:embed="rId4"/>
          <a:stretch>
            <a:fillRect/>
          </a:stretch>
        </p:blipFill>
        <p:spPr>
          <a:xfrm>
            <a:off x="321588" y="91603"/>
            <a:ext cx="3686646" cy="4872301"/>
          </a:xfrm>
          <a:prstGeom prst="rect">
            <a:avLst/>
          </a:prstGeom>
        </p:spPr>
      </p:pic>
      <p:sp>
        <p:nvSpPr>
          <p:cNvPr id="3" name="TextBox 2">
            <a:extLst>
              <a:ext uri="{FF2B5EF4-FFF2-40B4-BE49-F238E27FC236}">
                <a16:creationId xmlns:a16="http://schemas.microsoft.com/office/drawing/2014/main" id="{1A31A418-AF45-95C8-5B65-60CD4A7952C1}"/>
              </a:ext>
            </a:extLst>
          </p:cNvPr>
          <p:cNvSpPr txBox="1"/>
          <p:nvPr/>
        </p:nvSpPr>
        <p:spPr>
          <a:xfrm>
            <a:off x="4366593" y="1141804"/>
            <a:ext cx="3935827" cy="1384995"/>
          </a:xfrm>
          <a:prstGeom prst="rect">
            <a:avLst/>
          </a:prstGeom>
          <a:noFill/>
        </p:spPr>
        <p:txBody>
          <a:bodyPr wrap="square" rtlCol="0">
            <a:spAutoFit/>
          </a:bodyPr>
          <a:lstStyle/>
          <a:p>
            <a:pPr marL="285750" indent="-285750">
              <a:buFont typeface="Arial" panose="020B0604020202020204" pitchFamily="34" charset="0"/>
              <a:buChar char="•"/>
            </a:pPr>
            <a:r>
              <a:rPr lang="en-US" dirty="0"/>
              <a:t>Melbourne LGA leading crime rates of the 69 LGAs.</a:t>
            </a:r>
          </a:p>
          <a:p>
            <a:pPr marL="285750" indent="-285750">
              <a:buFont typeface="Arial" panose="020B0604020202020204" pitchFamily="34" charset="0"/>
              <a:buChar char="•"/>
            </a:pPr>
            <a:r>
              <a:rPr lang="en-US" dirty="0"/>
              <a:t>Half of the LGAs in the top 10 are closer to the Victorian capital</a:t>
            </a:r>
          </a:p>
          <a:p>
            <a:pPr marL="285750" indent="-285750">
              <a:buFont typeface="Arial" panose="020B0604020202020204" pitchFamily="34" charset="0"/>
              <a:buChar char="•"/>
            </a:pPr>
            <a:r>
              <a:rPr lang="en-US" dirty="0"/>
              <a:t>Other half are further away and are considered regional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2</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pPr marL="139700" indent="0" algn="l"/>
            <a:r>
              <a:rPr lang="en-US" sz="2000" b="1" kern="100" dirty="0">
                <a:latin typeface="Calibri" panose="020F0502020204030204" pitchFamily="34" charset="0"/>
                <a:cs typeface="Arial" panose="020B0604020202020204" pitchFamily="34" charset="0"/>
              </a:rPr>
              <a:t>Which LGAs have the highest crime rates and how has it changed over the past 10 years?</a:t>
            </a:r>
          </a:p>
          <a:p>
            <a:endParaRPr lang="en-AU" dirty="0"/>
          </a:p>
        </p:txBody>
      </p:sp>
    </p:spTree>
    <p:extLst>
      <p:ext uri="{BB962C8B-B14F-4D97-AF65-F5344CB8AC3E}">
        <p14:creationId xmlns:p14="http://schemas.microsoft.com/office/powerpoint/2010/main" val="782051182"/>
      </p:ext>
    </p:extLst>
  </p:cSld>
  <p:clrMapOvr>
    <a:masterClrMapping/>
  </p:clrMapOvr>
</p:sld>
</file>

<file path=ppt/theme/theme1.xml><?xml version="1.0" encoding="utf-8"?>
<a:theme xmlns:a="http://schemas.openxmlformats.org/drawingml/2006/main" name="Criminology Major for College: Criminal Statistics by Slidesgo">
  <a:themeElements>
    <a:clrScheme name="Simple Light">
      <a:dk1>
        <a:srgbClr val="FFFFFF"/>
      </a:dk1>
      <a:lt1>
        <a:srgbClr val="191919"/>
      </a:lt1>
      <a:dk2>
        <a:srgbClr val="58595B"/>
      </a:dk2>
      <a:lt2>
        <a:srgbClr val="A30000"/>
      </a:lt2>
      <a:accent1>
        <a:srgbClr val="F1C232"/>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1094</TotalTime>
  <Words>3193</Words>
  <Application>Microsoft Office PowerPoint</Application>
  <PresentationFormat>On-screen Show (16:9)</PresentationFormat>
  <Paragraphs>209</Paragraphs>
  <Slides>28</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Calibri</vt:lpstr>
      <vt:lpstr>Arial</vt:lpstr>
      <vt:lpstr>Azeret Mono ExtraBold</vt:lpstr>
      <vt:lpstr>Aptos</vt:lpstr>
      <vt:lpstr>Jost</vt:lpstr>
      <vt:lpstr>Bebas Neue</vt:lpstr>
      <vt:lpstr>Azeret Mono</vt:lpstr>
      <vt:lpstr>Anaheim</vt:lpstr>
      <vt:lpstr>Symbol</vt:lpstr>
      <vt:lpstr>Criminology Major for College: Criminal Statistics by Slidesgo</vt:lpstr>
      <vt:lpstr>Crime Analysis in Victoria</vt:lpstr>
      <vt:lpstr>Presentation Outline:</vt:lpstr>
      <vt:lpstr>Research Questions:</vt:lpstr>
      <vt:lpstr>Data Sources/ Data sets used:</vt:lpstr>
      <vt:lpstr>Limitations of the Data set:</vt:lpstr>
      <vt:lpstr>Data exploration and clean up process:</vt:lpstr>
      <vt:lpstr>Research Question 1</vt:lpstr>
      <vt:lpstr>Snapshot of crime rate in Victoria in 2023</vt:lpstr>
      <vt:lpstr>Research Question 2</vt:lpstr>
      <vt:lpstr>Top 10 LGA Area for crime rate 2023</vt:lpstr>
      <vt:lpstr>Top 10 Crime Rates     over the period of 2014-2023</vt:lpstr>
      <vt:lpstr>Research Question 3</vt:lpstr>
      <vt:lpstr>Snapshot  of major divisions of crime</vt:lpstr>
      <vt:lpstr>Top 10 LGAs  by Offence Division</vt:lpstr>
      <vt:lpstr>Crime Incident Rate by Offence Division over the period</vt:lpstr>
      <vt:lpstr>Top 10 Offence Subdivisions by Incidents Recorded in 2023</vt:lpstr>
      <vt:lpstr>Research Question 4</vt:lpstr>
      <vt:lpstr>Research Question</vt:lpstr>
      <vt:lpstr>Hypotheses</vt:lpstr>
      <vt:lpstr>PowerPoint Presentation</vt:lpstr>
      <vt:lpstr>Dataset for Regression Analysis</vt:lpstr>
      <vt:lpstr>Dependent Variable: Total Crime Rate</vt:lpstr>
      <vt:lpstr>Dependent Variable: Property and deception offences rate</vt:lpstr>
      <vt:lpstr>Dependent Variable: Crime against the person rate </vt:lpstr>
      <vt:lpstr> Conclusions/Recommendations</vt:lpstr>
      <vt:lpstr>Conclusions:</vt:lpstr>
      <vt:lpstr>Recomendations: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Analysis in Victoria</dc:title>
  <cp:lastModifiedBy>Muzaffar Amin</cp:lastModifiedBy>
  <cp:revision>88</cp:revision>
  <dcterms:modified xsi:type="dcterms:W3CDTF">2024-04-15T03:19:08Z</dcterms:modified>
</cp:coreProperties>
</file>